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06" r:id="rId3"/>
    <p:sldId id="328" r:id="rId4"/>
    <p:sldId id="314" r:id="rId5"/>
    <p:sldId id="333" r:id="rId6"/>
    <p:sldId id="257" r:id="rId7"/>
    <p:sldId id="280" r:id="rId8"/>
    <p:sldId id="326" r:id="rId9"/>
    <p:sldId id="313" r:id="rId10"/>
    <p:sldId id="258" r:id="rId11"/>
    <p:sldId id="259" r:id="rId12"/>
    <p:sldId id="262" r:id="rId13"/>
    <p:sldId id="263" r:id="rId14"/>
    <p:sldId id="268" r:id="rId15"/>
    <p:sldId id="324" r:id="rId16"/>
    <p:sldId id="278" r:id="rId17"/>
    <p:sldId id="338" r:id="rId18"/>
    <p:sldId id="269" r:id="rId19"/>
    <p:sldId id="305" r:id="rId20"/>
    <p:sldId id="309" r:id="rId21"/>
    <p:sldId id="327" r:id="rId22"/>
    <p:sldId id="312" r:id="rId23"/>
    <p:sldId id="330" r:id="rId24"/>
    <p:sldId id="331" r:id="rId25"/>
    <p:sldId id="332" r:id="rId26"/>
    <p:sldId id="336" r:id="rId27"/>
    <p:sldId id="339" r:id="rId28"/>
    <p:sldId id="341" r:id="rId29"/>
    <p:sldId id="407" r:id="rId30"/>
    <p:sldId id="342" r:id="rId31"/>
    <p:sldId id="343" r:id="rId32"/>
    <p:sldId id="383" r:id="rId33"/>
    <p:sldId id="384" r:id="rId34"/>
    <p:sldId id="385" r:id="rId35"/>
    <p:sldId id="349" r:id="rId36"/>
    <p:sldId id="356" r:id="rId37"/>
    <p:sldId id="389" r:id="rId38"/>
    <p:sldId id="390" r:id="rId39"/>
    <p:sldId id="365" r:id="rId40"/>
    <p:sldId id="392" r:id="rId41"/>
    <p:sldId id="370" r:id="rId42"/>
    <p:sldId id="374" r:id="rId43"/>
    <p:sldId id="376" r:id="rId44"/>
    <p:sldId id="388" r:id="rId45"/>
    <p:sldId id="386" r:id="rId46"/>
    <p:sldId id="387" r:id="rId47"/>
    <p:sldId id="380" r:id="rId48"/>
    <p:sldId id="381" r:id="rId49"/>
    <p:sldId id="424" r:id="rId50"/>
    <p:sldId id="419" r:id="rId51"/>
    <p:sldId id="420" r:id="rId52"/>
    <p:sldId id="421" r:id="rId53"/>
    <p:sldId id="422" r:id="rId54"/>
    <p:sldId id="393" r:id="rId55"/>
    <p:sldId id="394" r:id="rId56"/>
    <p:sldId id="395" r:id="rId57"/>
    <p:sldId id="405" r:id="rId58"/>
    <p:sldId id="406" r:id="rId59"/>
    <p:sldId id="404" r:id="rId60"/>
    <p:sldId id="396" r:id="rId61"/>
    <p:sldId id="402" r:id="rId62"/>
    <p:sldId id="397" r:id="rId63"/>
    <p:sldId id="398" r:id="rId64"/>
    <p:sldId id="399" r:id="rId65"/>
    <p:sldId id="400" r:id="rId66"/>
    <p:sldId id="401" r:id="rId67"/>
    <p:sldId id="415" r:id="rId68"/>
    <p:sldId id="416" r:id="rId69"/>
    <p:sldId id="408" r:id="rId70"/>
    <p:sldId id="409" r:id="rId71"/>
    <p:sldId id="410" r:id="rId72"/>
    <p:sldId id="414" r:id="rId73"/>
    <p:sldId id="413" r:id="rId74"/>
    <p:sldId id="418" r:id="rId75"/>
    <p:sldId id="41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085BC-5F89-463F-8AE2-4F766FED7BFB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9130-2377-4D61-A2FB-C04C35A0488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/>
              <a:t>In those allocated angioplasty, antihypertensive treatment was discontinued after the procedure but was subsequently resumed if hypertension persisted.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23818-1698-447A-A9D3-6E8FD6CF9308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9130-2377-4D61-A2FB-C04C35A04881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1C75-F0C2-434E-84CA-A9455E798832}" type="datetimeFigureOut">
              <a:rPr lang="en-IN" smtClean="0"/>
              <a:pPr/>
              <a:t>01-10-2015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7DC2-53FB-4685-9693-D76B4E5B9FB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REVASCULARISATION IN RENAL ARTERY STENOSIS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-    A REVIEW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en-IN" dirty="0" smtClean="0"/>
              <a:t>RAS and Kidney Function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0000" lnSpcReduction="20000"/>
          </a:bodyPr>
          <a:lstStyle/>
          <a:p>
            <a:r>
              <a:rPr lang="en-IN" sz="3800" dirty="0" smtClean="0"/>
              <a:t>Up </a:t>
            </a:r>
            <a:r>
              <a:rPr lang="en-IN" sz="3800" dirty="0"/>
              <a:t>to 27% of those </a:t>
            </a:r>
            <a:r>
              <a:rPr lang="en-IN" sz="3800" dirty="0" smtClean="0"/>
              <a:t>with RAS </a:t>
            </a:r>
            <a:r>
              <a:rPr lang="en-IN" sz="3800" dirty="0"/>
              <a:t>develop chronic renal failure within 6 </a:t>
            </a:r>
            <a:r>
              <a:rPr lang="en-IN" sz="3800" dirty="0" smtClean="0"/>
              <a:t>years</a:t>
            </a:r>
          </a:p>
          <a:p>
            <a:pPr>
              <a:buNone/>
            </a:pPr>
            <a:r>
              <a:rPr lang="en-IN" sz="2600" dirty="0" smtClean="0">
                <a:solidFill>
                  <a:srgbClr val="FFFF00"/>
                </a:solidFill>
              </a:rPr>
              <a:t>	</a:t>
            </a:r>
            <a:r>
              <a:rPr lang="en-IN" sz="2600" i="1" dirty="0" err="1" smtClean="0">
                <a:solidFill>
                  <a:srgbClr val="FFFF00"/>
                </a:solidFill>
              </a:rPr>
              <a:t>Wollenweber</a:t>
            </a:r>
            <a:r>
              <a:rPr lang="en-IN" sz="2600" i="1" dirty="0" smtClean="0">
                <a:solidFill>
                  <a:srgbClr val="FFFF00"/>
                </a:solidFill>
              </a:rPr>
              <a:t> J, </a:t>
            </a:r>
            <a:r>
              <a:rPr lang="en-IN" sz="2600" i="1" dirty="0" err="1" smtClean="0">
                <a:solidFill>
                  <a:srgbClr val="FFFF00"/>
                </a:solidFill>
              </a:rPr>
              <a:t>Sheps</a:t>
            </a:r>
            <a:r>
              <a:rPr lang="en-IN" sz="2600" i="1" dirty="0" smtClean="0">
                <a:solidFill>
                  <a:srgbClr val="FFFF00"/>
                </a:solidFill>
              </a:rPr>
              <a:t> SG, Davis GD. Clinical course of atherosclerotic </a:t>
            </a:r>
            <a:r>
              <a:rPr lang="en-IN" sz="2600" i="1" dirty="0" err="1" smtClean="0">
                <a:solidFill>
                  <a:srgbClr val="FFFF00"/>
                </a:solidFill>
              </a:rPr>
              <a:t>renovascular</a:t>
            </a:r>
            <a:r>
              <a:rPr lang="en-IN" sz="2600" i="1" dirty="0" smtClean="0">
                <a:solidFill>
                  <a:srgbClr val="FFFF00"/>
                </a:solidFill>
              </a:rPr>
              <a:t> disease. Am J </a:t>
            </a:r>
            <a:r>
              <a:rPr lang="en-IN" sz="2600" i="1" dirty="0" err="1" smtClean="0">
                <a:solidFill>
                  <a:srgbClr val="FFFF00"/>
                </a:solidFill>
              </a:rPr>
              <a:t>Cardiol</a:t>
            </a:r>
            <a:r>
              <a:rPr lang="en-IN" sz="2600" i="1" dirty="0" smtClean="0">
                <a:solidFill>
                  <a:srgbClr val="FFFF00"/>
                </a:solidFill>
              </a:rPr>
              <a:t>. 1968;21:60 –71.</a:t>
            </a:r>
          </a:p>
          <a:p>
            <a:pPr>
              <a:buNone/>
            </a:pPr>
            <a:endParaRPr lang="en-IN" sz="26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sz="1000" i="1" dirty="0" smtClean="0">
              <a:solidFill>
                <a:srgbClr val="FFFF00"/>
              </a:solidFill>
            </a:endParaRPr>
          </a:p>
          <a:p>
            <a:r>
              <a:rPr lang="en-IN" sz="3400" dirty="0" smtClean="0"/>
              <a:t>Renal artery revascularization </a:t>
            </a:r>
            <a:r>
              <a:rPr lang="en-IN" sz="3400" dirty="0"/>
              <a:t>is associated with stabilization or </a:t>
            </a:r>
            <a:r>
              <a:rPr lang="en-IN" sz="3400" dirty="0" smtClean="0"/>
              <a:t>improvement in </a:t>
            </a:r>
            <a:r>
              <a:rPr lang="en-IN" sz="3400" dirty="0"/>
              <a:t>renal </a:t>
            </a:r>
            <a:r>
              <a:rPr lang="en-IN" sz="3400" dirty="0" smtClean="0"/>
              <a:t>function </a:t>
            </a:r>
          </a:p>
          <a:p>
            <a:pPr>
              <a:buNone/>
            </a:pPr>
            <a:r>
              <a:rPr lang="en-IN" sz="2400" dirty="0" smtClean="0">
                <a:solidFill>
                  <a:srgbClr val="FFFF00"/>
                </a:solidFill>
              </a:rPr>
              <a:t>	</a:t>
            </a:r>
            <a:r>
              <a:rPr lang="en-IN" sz="2600" dirty="0" smtClean="0">
                <a:solidFill>
                  <a:srgbClr val="FFFF00"/>
                </a:solidFill>
              </a:rPr>
              <a:t>Watson PS et al. Effect of renal artery </a:t>
            </a:r>
            <a:r>
              <a:rPr lang="en-IN" sz="2600" dirty="0" err="1" smtClean="0">
                <a:solidFill>
                  <a:srgbClr val="FFFF00"/>
                </a:solidFill>
              </a:rPr>
              <a:t>stenting</a:t>
            </a:r>
            <a:r>
              <a:rPr lang="en-IN" sz="2600" dirty="0" smtClean="0">
                <a:solidFill>
                  <a:srgbClr val="FFFF00"/>
                </a:solidFill>
              </a:rPr>
              <a:t> on renal function and size in patients with atherosclerotic </a:t>
            </a:r>
            <a:r>
              <a:rPr lang="en-IN" sz="2600" dirty="0" err="1" smtClean="0">
                <a:solidFill>
                  <a:srgbClr val="FFFF00"/>
                </a:solidFill>
              </a:rPr>
              <a:t>renovascular</a:t>
            </a:r>
            <a:r>
              <a:rPr lang="en-IN" sz="2600" dirty="0" smtClean="0">
                <a:solidFill>
                  <a:srgbClr val="FFFF00"/>
                </a:solidFill>
              </a:rPr>
              <a:t> disease. </a:t>
            </a:r>
            <a:r>
              <a:rPr lang="en-IN" sz="2600" i="1" dirty="0" smtClean="0">
                <a:solidFill>
                  <a:srgbClr val="FFFF00"/>
                </a:solidFill>
              </a:rPr>
              <a:t>Circulation. 2000;102:1671–1677.</a:t>
            </a:r>
          </a:p>
          <a:p>
            <a:pPr>
              <a:buNone/>
            </a:pPr>
            <a:endParaRPr lang="en-IN" sz="3100" i="1" dirty="0" smtClean="0">
              <a:solidFill>
                <a:srgbClr val="FFFF00"/>
              </a:solidFill>
            </a:endParaRPr>
          </a:p>
          <a:p>
            <a:r>
              <a:rPr lang="en-IN" sz="3400" dirty="0" smtClean="0"/>
              <a:t>Majority of patients experience stabilization of renal function but a relatively low incidence (15–30%) of improvement in renal function</a:t>
            </a:r>
          </a:p>
          <a:p>
            <a:pPr>
              <a:buNone/>
            </a:pPr>
            <a:r>
              <a:rPr lang="en-IN" sz="1800" dirty="0" smtClean="0">
                <a:solidFill>
                  <a:srgbClr val="FFFF00"/>
                </a:solidFill>
              </a:rPr>
              <a:t>	</a:t>
            </a:r>
            <a:r>
              <a:rPr lang="en-IN" sz="2600" dirty="0" smtClean="0">
                <a:solidFill>
                  <a:srgbClr val="FFFF00"/>
                </a:solidFill>
              </a:rPr>
              <a:t>Zeller T  et al. Stent supported angioplasty of severe atherosclerotic renal artery </a:t>
            </a:r>
            <a:r>
              <a:rPr lang="en-IN" sz="2600" dirty="0" err="1" smtClean="0">
                <a:solidFill>
                  <a:srgbClr val="FFFF00"/>
                </a:solidFill>
              </a:rPr>
              <a:t>stenosis</a:t>
            </a:r>
            <a:r>
              <a:rPr lang="en-IN" sz="2600" dirty="0" smtClean="0">
                <a:solidFill>
                  <a:srgbClr val="FFFF00"/>
                </a:solidFill>
              </a:rPr>
              <a:t> preserves renal function and improves blood pressure control. J </a:t>
            </a:r>
            <a:r>
              <a:rPr lang="en-IN" sz="2600" dirty="0" err="1" smtClean="0">
                <a:solidFill>
                  <a:srgbClr val="FFFF00"/>
                </a:solidFill>
              </a:rPr>
              <a:t>Endovasc</a:t>
            </a:r>
            <a:r>
              <a:rPr lang="en-IN" sz="2600" dirty="0" smtClean="0">
                <a:solidFill>
                  <a:srgbClr val="FFFF00"/>
                </a:solidFill>
              </a:rPr>
              <a:t> </a:t>
            </a:r>
            <a:r>
              <a:rPr lang="en-IN" sz="2600" dirty="0" err="1" smtClean="0">
                <a:solidFill>
                  <a:srgbClr val="FFFF00"/>
                </a:solidFill>
              </a:rPr>
              <a:t>Ther</a:t>
            </a:r>
            <a:r>
              <a:rPr lang="en-IN" sz="2600" dirty="0" smtClean="0">
                <a:solidFill>
                  <a:srgbClr val="FFFF00"/>
                </a:solidFill>
              </a:rPr>
              <a:t> 2004; 11: 95–106</a:t>
            </a:r>
            <a:r>
              <a:rPr lang="en-IN" sz="2600" dirty="0" smtClean="0"/>
              <a:t>.</a:t>
            </a:r>
          </a:p>
          <a:p>
            <a:endParaRPr lang="en-IN" sz="1800" dirty="0" smtClean="0"/>
          </a:p>
          <a:p>
            <a:pPr>
              <a:buNone/>
            </a:pPr>
            <a:endParaRPr lang="en-IN" sz="18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RAS and Kidney Function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IN" sz="2600" dirty="0" smtClean="0"/>
              <a:t>Unable </a:t>
            </a:r>
            <a:r>
              <a:rPr lang="en-IN" sz="2600" dirty="0"/>
              <a:t>to demonstrate </a:t>
            </a:r>
            <a:r>
              <a:rPr lang="en-IN" sz="2600" dirty="0" smtClean="0"/>
              <a:t>a relationship </a:t>
            </a:r>
            <a:r>
              <a:rPr lang="en-IN" sz="2600" dirty="0"/>
              <a:t>between </a:t>
            </a:r>
            <a:r>
              <a:rPr lang="en-IN" sz="2600" dirty="0" err="1"/>
              <a:t>stenosis</a:t>
            </a:r>
            <a:r>
              <a:rPr lang="en-IN" sz="2600" dirty="0"/>
              <a:t> severity and renal </a:t>
            </a:r>
            <a:r>
              <a:rPr lang="en-IN" sz="2600" dirty="0" smtClean="0"/>
              <a:t>function </a:t>
            </a:r>
          </a:p>
          <a:p>
            <a:pPr>
              <a:buNone/>
            </a:pPr>
            <a:r>
              <a:rPr lang="en-IN" sz="2600" dirty="0" smtClean="0">
                <a:solidFill>
                  <a:srgbClr val="FFFF00"/>
                </a:solidFill>
              </a:rPr>
              <a:t>	</a:t>
            </a:r>
            <a:r>
              <a:rPr lang="en-IN" sz="1900" dirty="0" smtClean="0">
                <a:solidFill>
                  <a:srgbClr val="FFFF00"/>
                </a:solidFill>
              </a:rPr>
              <a:t>Suresh M et al., Relationship of renal dysfunction to proximal arterial disease severity in atherosclerotic </a:t>
            </a:r>
            <a:r>
              <a:rPr lang="en-IN" sz="1900" dirty="0" err="1" smtClean="0">
                <a:solidFill>
                  <a:srgbClr val="FFFF00"/>
                </a:solidFill>
              </a:rPr>
              <a:t>renovascular</a:t>
            </a:r>
            <a:r>
              <a:rPr lang="en-IN" sz="1900" dirty="0" smtClean="0">
                <a:solidFill>
                  <a:srgbClr val="FFFF00"/>
                </a:solidFill>
              </a:rPr>
              <a:t> disease. </a:t>
            </a:r>
            <a:r>
              <a:rPr lang="en-IN" sz="1900" i="1" dirty="0" err="1" smtClean="0">
                <a:solidFill>
                  <a:srgbClr val="FFFF00"/>
                </a:solidFill>
              </a:rPr>
              <a:t>Nephrol</a:t>
            </a:r>
            <a:r>
              <a:rPr lang="en-IN" sz="1900" i="1" dirty="0" smtClean="0">
                <a:solidFill>
                  <a:srgbClr val="FFFF00"/>
                </a:solidFill>
              </a:rPr>
              <a:t> Dial Transplant. 2000;15:631– 636.</a:t>
            </a:r>
            <a:endParaRPr lang="en-IN" sz="21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sz="2600" dirty="0">
              <a:solidFill>
                <a:srgbClr val="FFFF00"/>
              </a:solidFill>
            </a:endParaRPr>
          </a:p>
          <a:p>
            <a:r>
              <a:rPr lang="en-IN" sz="2600" dirty="0" smtClean="0"/>
              <a:t>Factors </a:t>
            </a:r>
            <a:r>
              <a:rPr lang="en-IN" sz="2600" dirty="0"/>
              <a:t>beyond percent </a:t>
            </a:r>
            <a:r>
              <a:rPr lang="en-IN" sz="2600" dirty="0" err="1" smtClean="0"/>
              <a:t>stenosis</a:t>
            </a:r>
            <a:r>
              <a:rPr lang="en-IN" sz="2600" dirty="0"/>
              <a:t> </a:t>
            </a:r>
            <a:r>
              <a:rPr lang="en-IN" sz="2600" dirty="0" smtClean="0"/>
              <a:t>that </a:t>
            </a:r>
            <a:r>
              <a:rPr lang="en-IN" sz="2600" dirty="0"/>
              <a:t>influence </a:t>
            </a:r>
            <a:r>
              <a:rPr lang="en-IN" sz="2600" dirty="0" smtClean="0"/>
              <a:t>function </a:t>
            </a:r>
          </a:p>
          <a:p>
            <a:pPr lvl="1"/>
            <a:r>
              <a:rPr lang="en-IN" dirty="0" smtClean="0"/>
              <a:t>Intrinsic </a:t>
            </a:r>
            <a:r>
              <a:rPr lang="en-IN" dirty="0"/>
              <a:t>to </a:t>
            </a:r>
            <a:r>
              <a:rPr lang="en-IN" dirty="0" smtClean="0"/>
              <a:t>RAS</a:t>
            </a:r>
          </a:p>
          <a:p>
            <a:pPr lvl="2"/>
            <a:r>
              <a:rPr lang="en-IN" dirty="0" smtClean="0"/>
              <a:t>Duration </a:t>
            </a:r>
            <a:r>
              <a:rPr lang="en-IN" dirty="0"/>
              <a:t>of the insult, </a:t>
            </a:r>
            <a:r>
              <a:rPr lang="en-IN" dirty="0" err="1"/>
              <a:t>atheroemboli</a:t>
            </a:r>
            <a:r>
              <a:rPr lang="en-IN" dirty="0"/>
              <a:t>, hypertensive </a:t>
            </a:r>
            <a:r>
              <a:rPr lang="en-IN" dirty="0" err="1" smtClean="0"/>
              <a:t>nephrosclerosis</a:t>
            </a:r>
            <a:r>
              <a:rPr lang="en-IN" dirty="0"/>
              <a:t> </a:t>
            </a:r>
            <a:r>
              <a:rPr lang="en-IN" dirty="0" smtClean="0"/>
              <a:t>of </a:t>
            </a:r>
            <a:r>
              <a:rPr lang="en-IN" dirty="0"/>
              <a:t>the </a:t>
            </a:r>
            <a:r>
              <a:rPr lang="en-IN" dirty="0" err="1"/>
              <a:t>contralateral</a:t>
            </a:r>
            <a:r>
              <a:rPr lang="en-IN" dirty="0"/>
              <a:t> kidney, activation of </a:t>
            </a:r>
            <a:r>
              <a:rPr lang="en-IN" dirty="0" smtClean="0"/>
              <a:t>the RAAS</a:t>
            </a:r>
          </a:p>
          <a:p>
            <a:pPr lvl="1"/>
            <a:r>
              <a:rPr lang="en-IN" dirty="0" smtClean="0"/>
              <a:t>Extrinsic factors </a:t>
            </a:r>
          </a:p>
          <a:p>
            <a:pPr lvl="2"/>
            <a:r>
              <a:rPr lang="en-IN" dirty="0" smtClean="0"/>
              <a:t>Essential </a:t>
            </a:r>
            <a:r>
              <a:rPr lang="en-IN" dirty="0"/>
              <a:t>hypertension, </a:t>
            </a:r>
            <a:r>
              <a:rPr lang="en-IN" dirty="0" smtClean="0"/>
              <a:t>DM, </a:t>
            </a:r>
            <a:r>
              <a:rPr lang="en-IN" dirty="0"/>
              <a:t>concomitant </a:t>
            </a:r>
            <a:r>
              <a:rPr lang="en-IN" dirty="0" smtClean="0"/>
              <a:t>medications, generalized </a:t>
            </a:r>
            <a:r>
              <a:rPr lang="en-IN" dirty="0"/>
              <a:t>atherosclerosis </a:t>
            </a:r>
            <a:r>
              <a:rPr lang="en-IN" dirty="0" smtClean="0"/>
              <a:t>progression and aging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RAS and Cardiovascular Events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Substantial risk </a:t>
            </a:r>
            <a:r>
              <a:rPr lang="en-IN" dirty="0"/>
              <a:t>of cardiovascular </a:t>
            </a:r>
            <a:r>
              <a:rPr lang="en-IN" dirty="0" smtClean="0"/>
              <a:t>morbidity and mortality in patients with RAS </a:t>
            </a:r>
          </a:p>
          <a:p>
            <a:endParaRPr lang="en-IN" dirty="0" smtClean="0"/>
          </a:p>
          <a:p>
            <a:r>
              <a:rPr lang="en-IN" dirty="0" smtClean="0"/>
              <a:t>6-year </a:t>
            </a:r>
            <a:r>
              <a:rPr lang="en-IN" dirty="0"/>
              <a:t>cardiovascular event–free survival of 53</a:t>
            </a:r>
            <a:r>
              <a:rPr lang="en-IN" dirty="0" smtClean="0"/>
              <a:t>%  with </a:t>
            </a:r>
            <a:r>
              <a:rPr lang="en-IN" dirty="0"/>
              <a:t>risk related to the severity of the renal </a:t>
            </a:r>
            <a:r>
              <a:rPr lang="en-IN" dirty="0" err="1" smtClean="0"/>
              <a:t>stenosis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sz="2600" dirty="0" smtClean="0">
                <a:solidFill>
                  <a:srgbClr val="FFFF00"/>
                </a:solidFill>
              </a:rPr>
              <a:t>	</a:t>
            </a:r>
            <a:r>
              <a:rPr lang="en-IN" sz="2600" dirty="0" err="1" smtClean="0">
                <a:solidFill>
                  <a:srgbClr val="FFFF00"/>
                </a:solidFill>
              </a:rPr>
              <a:t>Wollenweber</a:t>
            </a:r>
            <a:r>
              <a:rPr lang="en-IN" sz="2600" dirty="0" smtClean="0">
                <a:solidFill>
                  <a:srgbClr val="FFFF00"/>
                </a:solidFill>
              </a:rPr>
              <a:t> J et al., Clinical course of atherosclerotic </a:t>
            </a:r>
            <a:r>
              <a:rPr lang="en-IN" sz="2600" dirty="0" err="1" smtClean="0">
                <a:solidFill>
                  <a:srgbClr val="FFFF00"/>
                </a:solidFill>
              </a:rPr>
              <a:t>renovascular</a:t>
            </a:r>
            <a:r>
              <a:rPr lang="en-IN" sz="2600" dirty="0" smtClean="0">
                <a:solidFill>
                  <a:srgbClr val="FFFF00"/>
                </a:solidFill>
              </a:rPr>
              <a:t> disease. </a:t>
            </a:r>
            <a:r>
              <a:rPr lang="en-IN" sz="2600" i="1" dirty="0" smtClean="0">
                <a:solidFill>
                  <a:srgbClr val="FFFF00"/>
                </a:solidFill>
              </a:rPr>
              <a:t>Am J </a:t>
            </a:r>
            <a:r>
              <a:rPr lang="en-IN" sz="2600" i="1" dirty="0" err="1" smtClean="0">
                <a:solidFill>
                  <a:srgbClr val="FFFF00"/>
                </a:solidFill>
              </a:rPr>
              <a:t>Cardiol</a:t>
            </a:r>
            <a:r>
              <a:rPr lang="en-IN" sz="2600" i="1" dirty="0" smtClean="0">
                <a:solidFill>
                  <a:srgbClr val="FFFF00"/>
                </a:solidFill>
              </a:rPr>
              <a:t>. 1968;21:60 –71.</a:t>
            </a:r>
          </a:p>
          <a:p>
            <a:pPr>
              <a:buNone/>
            </a:pPr>
            <a:endParaRPr lang="en-IN" sz="2600" dirty="0" smtClean="0">
              <a:solidFill>
                <a:srgbClr val="FFFF00"/>
              </a:solidFill>
            </a:endParaRPr>
          </a:p>
          <a:p>
            <a:r>
              <a:rPr lang="en-IN" dirty="0" smtClean="0"/>
              <a:t>A </a:t>
            </a:r>
            <a:r>
              <a:rPr lang="en-IN" dirty="0"/>
              <a:t>significant decrease </a:t>
            </a:r>
            <a:r>
              <a:rPr lang="en-IN" dirty="0" smtClean="0"/>
              <a:t>in 4-year </a:t>
            </a:r>
            <a:r>
              <a:rPr lang="en-IN" dirty="0"/>
              <a:t>survival was seen in patients with incidental </a:t>
            </a:r>
            <a:r>
              <a:rPr lang="en-IN" dirty="0" smtClean="0"/>
              <a:t>RAS undergoing CAG </a:t>
            </a:r>
          </a:p>
          <a:p>
            <a:pPr>
              <a:buNone/>
            </a:pPr>
            <a:r>
              <a:rPr lang="en-IN" sz="2900" dirty="0" smtClean="0">
                <a:solidFill>
                  <a:srgbClr val="FFFF00"/>
                </a:solidFill>
              </a:rPr>
              <a:t>	</a:t>
            </a:r>
            <a:r>
              <a:rPr lang="en-IN" sz="2600" dirty="0" smtClean="0">
                <a:solidFill>
                  <a:srgbClr val="FFFF00"/>
                </a:solidFill>
              </a:rPr>
              <a:t>Conlon PJ et al., Severity of renal vascular disease predicts mortality in patients undergoing coronary angiography. </a:t>
            </a:r>
            <a:r>
              <a:rPr lang="en-IN" sz="2600" i="1" dirty="0" smtClean="0">
                <a:solidFill>
                  <a:srgbClr val="FFFF00"/>
                </a:solidFill>
              </a:rPr>
              <a:t>Kidney Int. 2001;60:1490 –1497</a:t>
            </a:r>
          </a:p>
          <a:p>
            <a:pPr>
              <a:buNone/>
            </a:pPr>
            <a:endParaRPr lang="en-IN" i="1" dirty="0" smtClean="0"/>
          </a:p>
          <a:p>
            <a:r>
              <a:rPr lang="en-IN" dirty="0" smtClean="0"/>
              <a:t>Adverse cardiovascular events occur in excess of the severity of HTN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Blood pressure </a:t>
            </a:r>
            <a:r>
              <a:rPr lang="en-IN" dirty="0"/>
              <a:t>control may be a poor surrogate for </a:t>
            </a:r>
            <a:r>
              <a:rPr lang="en-IN" dirty="0" smtClean="0"/>
              <a:t>clinical outcomes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RAS and Cardiovascular Events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Mechanism</a:t>
            </a:r>
          </a:p>
          <a:p>
            <a:pPr lvl="1"/>
            <a:r>
              <a:rPr lang="en-IN" dirty="0" smtClean="0"/>
              <a:t>? Effects </a:t>
            </a:r>
            <a:r>
              <a:rPr lang="en-IN" dirty="0"/>
              <a:t>of renal ischemia and subsequent </a:t>
            </a:r>
            <a:r>
              <a:rPr lang="en-IN" dirty="0" err="1" smtClean="0"/>
              <a:t>neuroendocrine</a:t>
            </a:r>
            <a:r>
              <a:rPr lang="en-IN" dirty="0"/>
              <a:t> </a:t>
            </a:r>
            <a:r>
              <a:rPr lang="en-IN" dirty="0" smtClean="0"/>
              <a:t>activation </a:t>
            </a:r>
          </a:p>
          <a:p>
            <a:pPr lvl="1"/>
            <a:r>
              <a:rPr lang="en-IN" dirty="0" smtClean="0"/>
              <a:t>?simply </a:t>
            </a:r>
            <a:r>
              <a:rPr lang="en-IN" dirty="0"/>
              <a:t>a marker for advanced </a:t>
            </a:r>
            <a:r>
              <a:rPr lang="en-IN" dirty="0" smtClean="0"/>
              <a:t>atherosclerosis and </a:t>
            </a:r>
            <a:r>
              <a:rPr lang="en-IN" dirty="0"/>
              <a:t>cardiovascular </a:t>
            </a:r>
            <a:r>
              <a:rPr lang="en-IN" dirty="0" smtClean="0"/>
              <a:t>risk</a:t>
            </a:r>
          </a:p>
          <a:p>
            <a:r>
              <a:rPr lang="en-IN" dirty="0" err="1" smtClean="0"/>
              <a:t>Angiotensin</a:t>
            </a:r>
            <a:r>
              <a:rPr lang="en-IN" dirty="0" smtClean="0"/>
              <a:t> </a:t>
            </a:r>
            <a:r>
              <a:rPr lang="en-IN" dirty="0"/>
              <a:t>II </a:t>
            </a:r>
            <a:endParaRPr lang="en-IN" dirty="0" smtClean="0"/>
          </a:p>
          <a:p>
            <a:pPr lvl="1"/>
            <a:r>
              <a:rPr lang="en-IN" dirty="0" smtClean="0"/>
              <a:t>Smooth </a:t>
            </a:r>
            <a:r>
              <a:rPr lang="en-IN" dirty="0"/>
              <a:t>muscle </a:t>
            </a:r>
            <a:r>
              <a:rPr lang="en-IN" dirty="0" smtClean="0"/>
              <a:t>proliferation, plaque </a:t>
            </a:r>
            <a:r>
              <a:rPr lang="en-IN" dirty="0"/>
              <a:t>rupture, endothelial </a:t>
            </a:r>
            <a:r>
              <a:rPr lang="en-IN" dirty="0" smtClean="0"/>
              <a:t>dysfunction </a:t>
            </a:r>
            <a:r>
              <a:rPr lang="en-IN" dirty="0"/>
              <a:t>and inhibition </a:t>
            </a:r>
            <a:r>
              <a:rPr lang="en-IN" dirty="0" smtClean="0"/>
              <a:t>of </a:t>
            </a:r>
            <a:r>
              <a:rPr lang="en-IN" dirty="0" err="1" smtClean="0"/>
              <a:t>fibrinolysis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Promotes </a:t>
            </a:r>
            <a:r>
              <a:rPr lang="en-IN" dirty="0"/>
              <a:t>medial and </a:t>
            </a:r>
            <a:r>
              <a:rPr lang="en-IN" dirty="0" smtClean="0"/>
              <a:t>cardiac </a:t>
            </a:r>
            <a:r>
              <a:rPr lang="en-IN" dirty="0" err="1" smtClean="0"/>
              <a:t>myocyte</a:t>
            </a:r>
            <a:r>
              <a:rPr lang="en-IN" dirty="0" smtClean="0"/>
              <a:t> hypertrophy(even </a:t>
            </a:r>
            <a:r>
              <a:rPr lang="en-IN" dirty="0"/>
              <a:t>when </a:t>
            </a:r>
            <a:r>
              <a:rPr lang="en-IN" dirty="0" smtClean="0"/>
              <a:t>BP is controlled)</a:t>
            </a:r>
          </a:p>
          <a:p>
            <a:r>
              <a:rPr lang="en-IN" dirty="0" err="1" smtClean="0"/>
              <a:t>Aldosterone</a:t>
            </a:r>
            <a:endParaRPr lang="en-IN" dirty="0" smtClean="0"/>
          </a:p>
          <a:p>
            <a:pPr lvl="1"/>
            <a:r>
              <a:rPr lang="en-IN" dirty="0" smtClean="0"/>
              <a:t>Extracellular </a:t>
            </a:r>
            <a:r>
              <a:rPr lang="en-IN" dirty="0"/>
              <a:t>matrix and </a:t>
            </a:r>
            <a:r>
              <a:rPr lang="en-IN" dirty="0" smtClean="0"/>
              <a:t>collagen deposition </a:t>
            </a:r>
            <a:r>
              <a:rPr lang="en-IN" dirty="0"/>
              <a:t>and therefore to myocardial </a:t>
            </a:r>
            <a:r>
              <a:rPr lang="en-IN" dirty="0" smtClean="0"/>
              <a:t>fibrosis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</a:t>
            </a:r>
            <a:r>
              <a:rPr lang="en-US" dirty="0" err="1" smtClean="0"/>
              <a:t>Revascularisation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IN" sz="2600" dirty="0" smtClean="0"/>
              <a:t>Early 1980s -- Revascularization of the </a:t>
            </a:r>
            <a:r>
              <a:rPr lang="en-IN" sz="2600" dirty="0" err="1" smtClean="0"/>
              <a:t>stenotic</a:t>
            </a:r>
            <a:r>
              <a:rPr lang="en-IN" sz="2600" dirty="0" smtClean="0"/>
              <a:t> atherosclerotic renal artery will salvage the ischemic kidney and will cure hypertension 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	</a:t>
            </a:r>
            <a:r>
              <a:rPr lang="en-IN" sz="1900" dirty="0" err="1" smtClean="0">
                <a:solidFill>
                  <a:srgbClr val="FFFF00"/>
                </a:solidFill>
              </a:rPr>
              <a:t>Novick</a:t>
            </a:r>
            <a:r>
              <a:rPr lang="en-IN" sz="1900" dirty="0" smtClean="0">
                <a:solidFill>
                  <a:srgbClr val="FFFF00"/>
                </a:solidFill>
              </a:rPr>
              <a:t> Ac et al., Revascularization for preservation of renal function in patients with atherosclerotic </a:t>
            </a:r>
            <a:r>
              <a:rPr lang="en-IN" sz="1900" dirty="0" err="1" smtClean="0">
                <a:solidFill>
                  <a:srgbClr val="FFFF00"/>
                </a:solidFill>
              </a:rPr>
              <a:t>renovascular</a:t>
            </a:r>
            <a:r>
              <a:rPr lang="en-IN" sz="1900" dirty="0" smtClean="0">
                <a:solidFill>
                  <a:srgbClr val="FFFF00"/>
                </a:solidFill>
              </a:rPr>
              <a:t> disease. </a:t>
            </a:r>
            <a:r>
              <a:rPr lang="en-IN" sz="1900" i="1" dirty="0" smtClean="0">
                <a:solidFill>
                  <a:srgbClr val="FFFF00"/>
                </a:solidFill>
              </a:rPr>
              <a:t>J </a:t>
            </a:r>
            <a:r>
              <a:rPr lang="en-IN" sz="1900" i="1" dirty="0" err="1" smtClean="0">
                <a:solidFill>
                  <a:srgbClr val="FFFF00"/>
                </a:solidFill>
              </a:rPr>
              <a:t>Urol</a:t>
            </a:r>
            <a:r>
              <a:rPr lang="en-IN" sz="1900" i="1" dirty="0" smtClean="0">
                <a:solidFill>
                  <a:srgbClr val="FFFF00"/>
                </a:solidFill>
              </a:rPr>
              <a:t> 1983; 129 (5): 907-12</a:t>
            </a:r>
            <a:r>
              <a:rPr lang="en-IN" sz="1900" i="1" dirty="0" smtClean="0"/>
              <a:t>.</a:t>
            </a:r>
            <a:endParaRPr lang="en-IN" dirty="0" smtClean="0"/>
          </a:p>
          <a:p>
            <a:r>
              <a:rPr lang="en-IN" sz="2400" dirty="0" smtClean="0"/>
              <a:t>1990s -  the procedure became broadly applied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mixed results emerged</a:t>
            </a:r>
          </a:p>
          <a:p>
            <a:r>
              <a:rPr lang="en-IN" sz="2400" dirty="0" smtClean="0"/>
              <a:t>Some patients showed major benefit after PTRA, while others experienced further deterioration of renal function and major morbidity </a:t>
            </a:r>
          </a:p>
          <a:p>
            <a:pPr>
              <a:buNone/>
            </a:pPr>
            <a:r>
              <a:rPr lang="en-IN" sz="2900" dirty="0" smtClean="0">
                <a:solidFill>
                  <a:srgbClr val="FFFF00"/>
                </a:solidFill>
              </a:rPr>
              <a:t>	</a:t>
            </a:r>
            <a:r>
              <a:rPr lang="en-IN" sz="1900" dirty="0" err="1" smtClean="0">
                <a:solidFill>
                  <a:srgbClr val="FFFF00"/>
                </a:solidFill>
              </a:rPr>
              <a:t>Textor</a:t>
            </a:r>
            <a:r>
              <a:rPr lang="en-IN" sz="1900" dirty="0" smtClean="0">
                <a:solidFill>
                  <a:srgbClr val="FFFF00"/>
                </a:solidFill>
              </a:rPr>
              <a:t> SC et al., Renal artery </a:t>
            </a:r>
            <a:r>
              <a:rPr lang="en-IN" sz="1900" dirty="0" err="1" smtClean="0">
                <a:solidFill>
                  <a:srgbClr val="FFFF00"/>
                </a:solidFill>
              </a:rPr>
              <a:t>stenosis</a:t>
            </a:r>
            <a:r>
              <a:rPr lang="en-IN" sz="1900" dirty="0" smtClean="0">
                <a:solidFill>
                  <a:srgbClr val="FFFF00"/>
                </a:solidFill>
              </a:rPr>
              <a:t>: a 14. common, treatable cause of renal failure? </a:t>
            </a:r>
            <a:r>
              <a:rPr lang="en-IN" sz="1900" i="1" dirty="0" err="1" smtClean="0">
                <a:solidFill>
                  <a:srgbClr val="FFFF00"/>
                </a:solidFill>
              </a:rPr>
              <a:t>Annu</a:t>
            </a:r>
            <a:r>
              <a:rPr lang="en-IN" sz="1900" i="1" dirty="0" smtClean="0">
                <a:solidFill>
                  <a:srgbClr val="FFFF00"/>
                </a:solidFill>
              </a:rPr>
              <a:t> Rev Med 2001; 52: 421-42.</a:t>
            </a:r>
            <a:endParaRPr lang="en-IN" sz="29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</a:t>
            </a:r>
            <a:r>
              <a:rPr lang="en-US" dirty="0" err="1" smtClean="0"/>
              <a:t>Revascularisation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Open surgical revascularization </a:t>
            </a:r>
          </a:p>
          <a:p>
            <a:pPr lvl="1"/>
            <a:r>
              <a:rPr lang="en-IN" sz="2400" dirty="0" smtClean="0"/>
              <a:t>Stabilize or improve renal function in the majority of patients </a:t>
            </a:r>
          </a:p>
          <a:p>
            <a:pPr lvl="1"/>
            <a:r>
              <a:rPr lang="en-IN" sz="2400" dirty="0" smtClean="0"/>
              <a:t>Associated with a significant </a:t>
            </a:r>
            <a:r>
              <a:rPr lang="en-IN" sz="2400" dirty="0" err="1" smtClean="0"/>
              <a:t>peri</a:t>
            </a:r>
            <a:r>
              <a:rPr lang="en-IN" sz="2400" dirty="0" smtClean="0"/>
              <a:t>-operative morbidity and mortality</a:t>
            </a:r>
          </a:p>
          <a:p>
            <a:pPr>
              <a:buNone/>
            </a:pPr>
            <a:r>
              <a:rPr lang="en-IN" sz="1800" dirty="0" smtClean="0">
                <a:solidFill>
                  <a:srgbClr val="FFFF00"/>
                </a:solidFill>
              </a:rPr>
              <a:t>	</a:t>
            </a:r>
            <a:r>
              <a:rPr lang="en-IN" sz="1800" dirty="0" err="1" smtClean="0">
                <a:solidFill>
                  <a:srgbClr val="FFFF00"/>
                </a:solidFill>
              </a:rPr>
              <a:t>Marone</a:t>
            </a:r>
            <a:r>
              <a:rPr lang="en-IN" sz="1800" dirty="0" smtClean="0">
                <a:solidFill>
                  <a:srgbClr val="FFFF00"/>
                </a:solidFill>
              </a:rPr>
              <a:t> LK et al. Preservation of renal function with surgical revascularization in patients with atherosclerotic </a:t>
            </a:r>
            <a:r>
              <a:rPr lang="en-IN" sz="1800" dirty="0" err="1" smtClean="0">
                <a:solidFill>
                  <a:srgbClr val="FFFF00"/>
                </a:solidFill>
              </a:rPr>
              <a:t>renovascular</a:t>
            </a:r>
            <a:r>
              <a:rPr lang="en-IN" sz="1800" dirty="0" smtClean="0">
                <a:solidFill>
                  <a:srgbClr val="FFFF00"/>
                </a:solidFill>
              </a:rPr>
              <a:t> disease. J </a:t>
            </a:r>
            <a:r>
              <a:rPr lang="en-IN" sz="1800" dirty="0" err="1" smtClean="0">
                <a:solidFill>
                  <a:srgbClr val="FFFF00"/>
                </a:solidFill>
              </a:rPr>
              <a:t>Vasc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Surg</a:t>
            </a:r>
            <a:r>
              <a:rPr lang="en-IN" sz="1800" dirty="0" smtClean="0">
                <a:solidFill>
                  <a:srgbClr val="FFFF00"/>
                </a:solidFill>
              </a:rPr>
              <a:t> 2004; 39: 322–329.</a:t>
            </a:r>
          </a:p>
          <a:p>
            <a:pPr>
              <a:buNone/>
            </a:pPr>
            <a:endParaRPr lang="en-IN" sz="1800" dirty="0" smtClean="0">
              <a:solidFill>
                <a:srgbClr val="FFFF00"/>
              </a:solidFill>
            </a:endParaRPr>
          </a:p>
          <a:p>
            <a:r>
              <a:rPr lang="en-IN" sz="2400" dirty="0" smtClean="0"/>
              <a:t>The in-hospital mortality for RABG (6608 patients were analysed) was 10.0% </a:t>
            </a:r>
          </a:p>
          <a:p>
            <a:pPr>
              <a:buNone/>
            </a:pPr>
            <a:r>
              <a:rPr lang="en-IN" sz="1800" dirty="0" smtClean="0">
                <a:solidFill>
                  <a:srgbClr val="FFFF00"/>
                </a:solidFill>
              </a:rPr>
              <a:t>	Operative mortality for renal artery bypass in the United States: Results from the National Inpatient Sample J </a:t>
            </a:r>
            <a:r>
              <a:rPr lang="en-IN" sz="1800" dirty="0" err="1" smtClean="0">
                <a:solidFill>
                  <a:srgbClr val="FFFF00"/>
                </a:solidFill>
              </a:rPr>
              <a:t>Vasc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Surg</a:t>
            </a:r>
            <a:r>
              <a:rPr lang="en-IN" sz="1800" dirty="0" smtClean="0">
                <a:solidFill>
                  <a:srgbClr val="FFFF00"/>
                </a:solidFill>
              </a:rPr>
              <a:t> 2008;48:317-22</a:t>
            </a:r>
          </a:p>
          <a:p>
            <a:pPr>
              <a:buNone/>
            </a:pPr>
            <a:endParaRPr lang="en-IN" sz="1800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To compare </a:t>
            </a:r>
          </a:p>
          <a:p>
            <a:pPr lvl="1"/>
            <a:r>
              <a:rPr lang="en-IN" sz="2400" dirty="0" smtClean="0"/>
              <a:t>Technical success</a:t>
            </a:r>
          </a:p>
          <a:p>
            <a:pPr lvl="1"/>
            <a:r>
              <a:rPr lang="en-IN" sz="2400" dirty="0" smtClean="0"/>
              <a:t>Primary and secondary patency</a:t>
            </a:r>
          </a:p>
          <a:p>
            <a:pPr lvl="1"/>
            <a:r>
              <a:rPr lang="en-IN" sz="2400" dirty="0" smtClean="0"/>
              <a:t>Effects on </a:t>
            </a:r>
            <a:r>
              <a:rPr lang="en-IN" sz="2400" dirty="0" err="1" smtClean="0"/>
              <a:t>bp</a:t>
            </a:r>
            <a:r>
              <a:rPr lang="en-IN" sz="2400" dirty="0" smtClean="0"/>
              <a:t> and renal function after initial treatment with PTRA or operation </a:t>
            </a:r>
          </a:p>
          <a:p>
            <a:pPr lvl="1"/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In patients with HTN  with unilateral ARAS</a:t>
            </a:r>
            <a:endParaRPr lang="en-IN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1465"/>
            <a:ext cx="7105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21235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VASC SURG 1993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PTRA Vs SURGERY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PTRA (%)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SURGERY (%)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SUCCESS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PRIMARY PATENCY RATE (24months)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SECONDARY PATENCY RATE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HTN IMPROVED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RFT STABILISED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479715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i="1" dirty="0" smtClean="0"/>
              <a:t>Conclusion</a:t>
            </a:r>
          </a:p>
          <a:p>
            <a:pPr lvl="1"/>
            <a:r>
              <a:rPr lang="en-IN" i="1" dirty="0" smtClean="0"/>
              <a:t> PTRA is recommended as first choice of therapy for ARAS </a:t>
            </a:r>
            <a:r>
              <a:rPr lang="en-IN" dirty="0" smtClean="0"/>
              <a:t>causing </a:t>
            </a:r>
            <a:r>
              <a:rPr lang="en-IN" dirty="0" err="1" smtClean="0"/>
              <a:t>renovascular</a:t>
            </a:r>
            <a:r>
              <a:rPr lang="en-IN" dirty="0" smtClean="0"/>
              <a:t>  HTN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sz="3400" dirty="0" smtClean="0"/>
              <a:t>ARAS --- Reflects the severity and the extension of general atherosclerosis</a:t>
            </a:r>
          </a:p>
          <a:p>
            <a:pPr>
              <a:buNone/>
            </a:pPr>
            <a:r>
              <a:rPr lang="en-IN" sz="3400" dirty="0" smtClean="0"/>
              <a:t>	Associated with atherosclerotic risk factors and target organ damage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	</a:t>
            </a:r>
            <a:r>
              <a:rPr lang="en-IN" sz="2900" dirty="0" err="1" smtClean="0">
                <a:solidFill>
                  <a:srgbClr val="FFFF00"/>
                </a:solidFill>
              </a:rPr>
              <a:t>Textor</a:t>
            </a:r>
            <a:r>
              <a:rPr lang="en-IN" sz="2900" dirty="0" smtClean="0">
                <a:solidFill>
                  <a:srgbClr val="FFFF00"/>
                </a:solidFill>
              </a:rPr>
              <a:t> SC. Ischemic nephropathy: where are we now? </a:t>
            </a:r>
            <a:r>
              <a:rPr lang="en-IN" sz="2900" i="1" dirty="0" smtClean="0">
                <a:solidFill>
                  <a:srgbClr val="FFFF00"/>
                </a:solidFill>
              </a:rPr>
              <a:t>J Am Soc </a:t>
            </a:r>
            <a:r>
              <a:rPr lang="en-IN" sz="2900" i="1" dirty="0" err="1" smtClean="0">
                <a:solidFill>
                  <a:srgbClr val="FFFF00"/>
                </a:solidFill>
              </a:rPr>
              <a:t>Nephrol</a:t>
            </a:r>
            <a:r>
              <a:rPr lang="en-IN" sz="2900" i="1" dirty="0" smtClean="0">
                <a:solidFill>
                  <a:srgbClr val="FFFF00"/>
                </a:solidFill>
              </a:rPr>
              <a:t> 2004; </a:t>
            </a:r>
            <a:r>
              <a:rPr lang="en-IN" sz="2900" dirty="0" smtClean="0">
                <a:solidFill>
                  <a:srgbClr val="FFFF00"/>
                </a:solidFill>
              </a:rPr>
              <a:t>15 (8): 1974-82</a:t>
            </a:r>
            <a:r>
              <a:rPr lang="en-IN" sz="2900" dirty="0" smtClean="0"/>
              <a:t>.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sz="3400" dirty="0" smtClean="0"/>
              <a:t>Patients with severe ARAS are usually older and have </a:t>
            </a:r>
            <a:r>
              <a:rPr lang="en-IN" sz="3400" dirty="0" err="1" smtClean="0"/>
              <a:t>comorbid</a:t>
            </a:r>
            <a:r>
              <a:rPr lang="en-IN" sz="3400" dirty="0" smtClean="0"/>
              <a:t> conditions </a:t>
            </a:r>
          </a:p>
          <a:p>
            <a:pPr>
              <a:buNone/>
            </a:pPr>
            <a:r>
              <a:rPr lang="en-IN" sz="2900" dirty="0" smtClean="0">
                <a:solidFill>
                  <a:srgbClr val="FFFF00"/>
                </a:solidFill>
              </a:rPr>
              <a:t>	</a:t>
            </a:r>
            <a:r>
              <a:rPr lang="en-IN" sz="2900" dirty="0" err="1" smtClean="0">
                <a:solidFill>
                  <a:srgbClr val="FFFF00"/>
                </a:solidFill>
              </a:rPr>
              <a:t>Hackam</a:t>
            </a:r>
            <a:r>
              <a:rPr lang="en-IN" sz="2900" dirty="0" smtClean="0">
                <a:solidFill>
                  <a:srgbClr val="FFFF00"/>
                </a:solidFill>
              </a:rPr>
              <a:t> DG et al., Role of </a:t>
            </a:r>
            <a:r>
              <a:rPr lang="en-IN" sz="2900" dirty="0" err="1" smtClean="0">
                <a:solidFill>
                  <a:srgbClr val="FFFF00"/>
                </a:solidFill>
              </a:rPr>
              <a:t>renin-angiotensin</a:t>
            </a:r>
            <a:r>
              <a:rPr lang="en-IN" sz="2900" dirty="0" smtClean="0">
                <a:solidFill>
                  <a:srgbClr val="FFFF00"/>
                </a:solidFill>
              </a:rPr>
              <a:t> system blockade in atherosclerotic renal artery </a:t>
            </a:r>
            <a:r>
              <a:rPr lang="en-IN" sz="2900" dirty="0" err="1" smtClean="0">
                <a:solidFill>
                  <a:srgbClr val="FFFF00"/>
                </a:solidFill>
              </a:rPr>
              <a:t>stenosis</a:t>
            </a:r>
            <a:r>
              <a:rPr lang="en-IN" sz="2900" dirty="0" smtClean="0">
                <a:solidFill>
                  <a:srgbClr val="FFFF00"/>
                </a:solidFill>
              </a:rPr>
              <a:t> and </a:t>
            </a:r>
            <a:r>
              <a:rPr lang="en-IN" sz="2900" dirty="0" err="1" smtClean="0">
                <a:solidFill>
                  <a:srgbClr val="FFFF00"/>
                </a:solidFill>
              </a:rPr>
              <a:t>renovascular</a:t>
            </a:r>
            <a:r>
              <a:rPr lang="en-IN" sz="2900" dirty="0" smtClean="0">
                <a:solidFill>
                  <a:srgbClr val="FFFF00"/>
                </a:solidFill>
              </a:rPr>
              <a:t> hypertension. </a:t>
            </a:r>
            <a:r>
              <a:rPr lang="en-IN" sz="2900" i="1" dirty="0" smtClean="0">
                <a:solidFill>
                  <a:srgbClr val="FFFF00"/>
                </a:solidFill>
              </a:rPr>
              <a:t>Hypertension 2007; 50 (6): 998-1003.</a:t>
            </a:r>
          </a:p>
          <a:p>
            <a:pPr>
              <a:buNone/>
            </a:pPr>
            <a:endParaRPr lang="en-IN" sz="2900" dirty="0" smtClean="0">
              <a:solidFill>
                <a:srgbClr val="FFFF00"/>
              </a:solidFill>
            </a:endParaRPr>
          </a:p>
          <a:p>
            <a:r>
              <a:rPr lang="en-IN" sz="3400" dirty="0" smtClean="0"/>
              <a:t>Mortality  is mostly related to cardiovascular events regardless of whether renal revascularization was performed </a:t>
            </a:r>
          </a:p>
          <a:p>
            <a:pPr>
              <a:buNone/>
            </a:pPr>
            <a:r>
              <a:rPr lang="en-IN" sz="2600" dirty="0" smtClean="0">
                <a:solidFill>
                  <a:srgbClr val="FFFF00"/>
                </a:solidFill>
              </a:rPr>
              <a:t>	Conlon PJ et al., Severity of renal vascular disease predicts mortality in patients undergoing coronary angiography. </a:t>
            </a:r>
            <a:r>
              <a:rPr lang="en-IN" sz="2600" i="1" dirty="0" smtClean="0">
                <a:solidFill>
                  <a:srgbClr val="FFFF00"/>
                </a:solidFill>
              </a:rPr>
              <a:t>Kidney </a:t>
            </a:r>
            <a:r>
              <a:rPr lang="en-IN" sz="2600" i="1" dirty="0" err="1" smtClean="0">
                <a:solidFill>
                  <a:srgbClr val="FFFF00"/>
                </a:solidFill>
              </a:rPr>
              <a:t>Int</a:t>
            </a:r>
            <a:r>
              <a:rPr lang="en-IN" sz="2600" i="1" dirty="0" smtClean="0">
                <a:solidFill>
                  <a:srgbClr val="FFFF00"/>
                </a:solidFill>
              </a:rPr>
              <a:t> </a:t>
            </a:r>
            <a:r>
              <a:rPr lang="en-IN" sz="2600" dirty="0" smtClean="0">
                <a:solidFill>
                  <a:srgbClr val="FFFF00"/>
                </a:solidFill>
              </a:rPr>
              <a:t>2001; 60 (4): 1490-7.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Why/when/whom should we attempt to </a:t>
            </a:r>
            <a:r>
              <a:rPr lang="en-US" dirty="0" err="1" smtClean="0"/>
              <a:t>revascularise</a:t>
            </a:r>
            <a:r>
              <a:rPr lang="en-US" dirty="0" smtClean="0"/>
              <a:t> RAS</a:t>
            </a:r>
          </a:p>
          <a:p>
            <a:r>
              <a:rPr lang="en-US" dirty="0" smtClean="0"/>
              <a:t>What is the best mode of </a:t>
            </a:r>
            <a:r>
              <a:rPr lang="en-US" dirty="0" err="1" smtClean="0"/>
              <a:t>revascularisation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Predictors of </a:t>
            </a:r>
            <a:r>
              <a:rPr lang="en-US" dirty="0" err="1" smtClean="0"/>
              <a:t>favourable</a:t>
            </a:r>
            <a:r>
              <a:rPr lang="en-US" dirty="0" smtClean="0"/>
              <a:t> outcomes?</a:t>
            </a:r>
          </a:p>
          <a:p>
            <a:r>
              <a:rPr lang="en-US" dirty="0" smtClean="0"/>
              <a:t>Procedural success and complications</a:t>
            </a:r>
          </a:p>
          <a:p>
            <a:r>
              <a:rPr lang="en-US" dirty="0" err="1" smtClean="0"/>
              <a:t>Revascularisation</a:t>
            </a:r>
            <a:r>
              <a:rPr lang="en-US" dirty="0" smtClean="0"/>
              <a:t> in FMD</a:t>
            </a:r>
          </a:p>
          <a:p>
            <a:r>
              <a:rPr lang="en-US" dirty="0" smtClean="0"/>
              <a:t>Guidelines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000" b="1" dirty="0" smtClean="0"/>
              <a:t>Randomised comparison of </a:t>
            </a:r>
            <a:r>
              <a:rPr lang="en-IN" sz="2000" b="1" dirty="0" err="1" smtClean="0"/>
              <a:t>percutaneous</a:t>
            </a:r>
            <a:r>
              <a:rPr lang="en-IN" sz="2000" b="1" dirty="0" smtClean="0"/>
              <a:t> angioplasty </a:t>
            </a:r>
            <a:r>
              <a:rPr lang="en-IN" sz="2000" b="1" dirty="0" err="1" smtClean="0"/>
              <a:t>vs</a:t>
            </a:r>
            <a:r>
              <a:rPr lang="en-IN" sz="2000" b="1" dirty="0" smtClean="0"/>
              <a:t> continued medical therapy for hypertensive patients with </a:t>
            </a:r>
            <a:r>
              <a:rPr lang="en-IN" sz="2000" b="1" dirty="0" err="1" smtClean="0"/>
              <a:t>atheromatous</a:t>
            </a:r>
            <a:r>
              <a:rPr lang="en-IN" sz="2000" b="1" dirty="0" smtClean="0"/>
              <a:t> renal artery </a:t>
            </a:r>
            <a:r>
              <a:rPr lang="en-IN" sz="2000" b="1" dirty="0" err="1" smtClean="0"/>
              <a:t>stenosis</a:t>
            </a:r>
            <a:r>
              <a:rPr lang="en-IN" sz="2000" b="1" dirty="0" smtClean="0"/>
              <a:t>. Scottish and Newcastle Renal Artery </a:t>
            </a:r>
            <a:r>
              <a:rPr lang="en-IN" sz="2000" b="1" dirty="0" err="1" smtClean="0"/>
              <a:t>Stenosis</a:t>
            </a:r>
            <a:r>
              <a:rPr lang="en-IN" sz="2000" b="1" dirty="0" smtClean="0"/>
              <a:t> Collaborative Group.</a:t>
            </a:r>
            <a:br>
              <a:rPr lang="en-IN" sz="2000" b="1" dirty="0" smtClean="0"/>
            </a:b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	Randomised prospective trial</a:t>
            </a:r>
          </a:p>
          <a:p>
            <a:pPr>
              <a:buNone/>
            </a:pPr>
            <a:r>
              <a:rPr lang="en-IN" sz="2400" dirty="0" smtClean="0"/>
              <a:t>	Compared the effects on BP and renal function of PTRA </a:t>
            </a:r>
            <a:r>
              <a:rPr lang="en-IN" sz="2400" dirty="0" err="1" smtClean="0"/>
              <a:t>vs</a:t>
            </a:r>
            <a:r>
              <a:rPr lang="en-IN" sz="2400" dirty="0" smtClean="0"/>
              <a:t> medical therapy in hypertensive patients with both unilateral and bilateral disease</a:t>
            </a:r>
          </a:p>
          <a:p>
            <a:pPr>
              <a:buNone/>
            </a:pPr>
            <a:r>
              <a:rPr lang="en-IN" sz="2400" b="1" dirty="0" smtClean="0"/>
              <a:t>METHODS:</a:t>
            </a:r>
          </a:p>
          <a:p>
            <a:r>
              <a:rPr lang="en-IN" sz="2400" dirty="0" smtClean="0"/>
              <a:t>55 /135 (44%) were randomised</a:t>
            </a:r>
          </a:p>
          <a:p>
            <a:r>
              <a:rPr lang="en-IN" sz="2400" dirty="0" smtClean="0"/>
              <a:t>Eligible patients had sustained  HTN  with a minimum  DBP of 95 mm Hg on at least two anti-hypertensive drugs</a:t>
            </a:r>
          </a:p>
          <a:p>
            <a:r>
              <a:rPr lang="en-IN" sz="2400" dirty="0" smtClean="0"/>
              <a:t>RAS  was defined by renal angiography as ≥ 50% </a:t>
            </a:r>
            <a:r>
              <a:rPr lang="en-IN" sz="2400" dirty="0" err="1" smtClean="0"/>
              <a:t>stenosis</a:t>
            </a:r>
            <a:endParaRPr lang="en-IN" sz="2400" dirty="0" smtClean="0"/>
          </a:p>
          <a:p>
            <a:r>
              <a:rPr lang="en-IN" sz="2400" dirty="0" smtClean="0"/>
              <a:t>Initial 4-week run-in period on a fixed drug regimen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b="1" dirty="0" smtClean="0"/>
              <a:t>RESULTS:</a:t>
            </a:r>
          </a:p>
          <a:p>
            <a:r>
              <a:rPr lang="en-IN" dirty="0" smtClean="0"/>
              <a:t>In bilateral  RAS -- a statistically significant (P&lt;0.05) fall in BP was observed at  follow-up (range 3-54 months)</a:t>
            </a:r>
          </a:p>
          <a:p>
            <a:pPr lvl="1"/>
            <a:r>
              <a:rPr lang="en-IN" dirty="0" smtClean="0"/>
              <a:t>The mean fall in BP corrected for the medical group response was 26/10 mm Hg</a:t>
            </a:r>
          </a:p>
          <a:p>
            <a:r>
              <a:rPr lang="en-IN" dirty="0" smtClean="0"/>
              <a:t>In unilateral RAS, no statistically significant differences in outcome were observed between the two groups</a:t>
            </a:r>
          </a:p>
          <a:p>
            <a:r>
              <a:rPr lang="en-IN" dirty="0" smtClean="0"/>
              <a:t>No significant differences in serum </a:t>
            </a:r>
            <a:r>
              <a:rPr lang="en-IN" dirty="0" err="1" smtClean="0"/>
              <a:t>creatinine</a:t>
            </a:r>
            <a:endParaRPr lang="en-IN" dirty="0" smtClean="0"/>
          </a:p>
          <a:p>
            <a:r>
              <a:rPr lang="en-IN" dirty="0" smtClean="0"/>
              <a:t>Major outcome events (death, MI, heart failure, stroke, dialysis) were similar during follow-up</a:t>
            </a:r>
          </a:p>
          <a:p>
            <a:r>
              <a:rPr lang="en-IN" dirty="0" smtClean="0"/>
              <a:t>In the 40/135 patients undergoing angioplasty, serious complications attributable to the procedure were observed in 11 patients, bleeding at the arterial site (8 patients) being the most frequent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400" b="1" dirty="0" smtClean="0"/>
              <a:t>CONCLUSIONS:</a:t>
            </a:r>
          </a:p>
          <a:p>
            <a:r>
              <a:rPr lang="en-IN" sz="2400" dirty="0" smtClean="0"/>
              <a:t>In hypertensive patients with ARAS, PTRA results in a modest improvement in systolic BP compared with medical therapy alone </a:t>
            </a:r>
          </a:p>
          <a:p>
            <a:endParaRPr lang="en-IN" sz="2400" dirty="0" smtClean="0"/>
          </a:p>
          <a:p>
            <a:r>
              <a:rPr lang="en-IN" sz="2400" dirty="0" smtClean="0"/>
              <a:t>This benefit was confined to patients with bilateral disease</a:t>
            </a:r>
          </a:p>
          <a:p>
            <a:endParaRPr lang="en-IN" sz="2400" dirty="0" smtClean="0"/>
          </a:p>
          <a:p>
            <a:r>
              <a:rPr lang="en-IN" sz="2400" dirty="0" smtClean="0"/>
              <a:t>No patient was 'cured', renal function did not improve and intervention was accompanied by a significant complication rate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66" y="1600200"/>
            <a:ext cx="6929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087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951" y="1600200"/>
            <a:ext cx="36140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2132856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b="1" dirty="0"/>
                        <a:t>INDICATION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1" dirty="0"/>
                        <a:t>SUPPORT IN THE LITERATURE</a:t>
                      </a:r>
                      <a:endParaRPr lang="en-IN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Hypertension resistant to three drugs, including a diuretic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Subgroup analysis of a randomized controlled </a:t>
                      </a:r>
                      <a:r>
                        <a:rPr lang="en-IN" dirty="0" smtClean="0"/>
                        <a:t>trial</a:t>
                      </a:r>
                      <a:endParaRPr lang="en-IN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Recurrent flash pulmonary edema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Retrospective</a:t>
                      </a:r>
                      <a:endParaRPr lang="en-IN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Acute kidney injury after introduction of a renin-angiotensin system inhibitor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Retrospective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Rapidly declining renal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Not supported by subgroup analysis from randomized controlled </a:t>
                      </a:r>
                      <a:r>
                        <a:rPr lang="en-IN" dirty="0" smtClean="0"/>
                        <a:t>trials</a:t>
                      </a:r>
                      <a:endParaRPr lang="en-IN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New onset or worsening control of hypertension in older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Retrospective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3100" dirty="0" smtClean="0"/>
              <a:t>Commonly cited indications for intervention in renal artery </a:t>
            </a:r>
            <a:r>
              <a:rPr lang="en-IN" sz="3100" dirty="0" err="1" smtClean="0"/>
              <a:t>stenosis</a:t>
            </a:r>
            <a:endParaRPr lang="en-IN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2400" dirty="0" smtClean="0"/>
              <a:t>Issues central to Determining Role for Renal Revascularization in Atherosclerotic Renal Artery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556792"/>
          <a:ext cx="871296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Questions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Tools for Evaluation</a:t>
                      </a:r>
                      <a:endParaRPr lang="en-IN" dirty="0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r>
                        <a:rPr lang="en-IN" dirty="0" smtClean="0"/>
                        <a:t>Severity of vascular</a:t>
                      </a:r>
                    </a:p>
                    <a:p>
                      <a:r>
                        <a:rPr lang="en-IN" dirty="0" smtClean="0"/>
                        <a:t>occlusion?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Quantitative angiography, </a:t>
                      </a:r>
                      <a:r>
                        <a:rPr lang="en-IN" dirty="0" err="1" smtClean="0"/>
                        <a:t>Translesional</a:t>
                      </a:r>
                      <a:r>
                        <a:rPr lang="en-IN" dirty="0" smtClean="0"/>
                        <a:t> gradients, IVUS, Doppler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Treatable?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vessel location, associated disease, accessory vessels, aneurysm, occlusion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Responsible for Disease?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evident activation of </a:t>
                      </a:r>
                      <a:r>
                        <a:rPr lang="en-IN" dirty="0" err="1" smtClean="0"/>
                        <a:t>pressor</a:t>
                      </a:r>
                      <a:r>
                        <a:rPr lang="en-IN" dirty="0" smtClean="0"/>
                        <a:t> systems, e.g. </a:t>
                      </a:r>
                      <a:r>
                        <a:rPr lang="en-IN" dirty="0" err="1" smtClean="0"/>
                        <a:t>renin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-Duration of change, e.g. BP, renal function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Benefit from</a:t>
                      </a:r>
                    </a:p>
                    <a:p>
                      <a:r>
                        <a:rPr lang="en-IN" dirty="0" smtClean="0"/>
                        <a:t>Revascularization?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Rapidity of evolution, pre-existing injury (e.g. HTN, DM, other kidney disease), associated</a:t>
                      </a:r>
                    </a:p>
                    <a:p>
                      <a:r>
                        <a:rPr lang="en-IN" dirty="0" smtClean="0"/>
                        <a:t>procedural risk to kidney (e.g. </a:t>
                      </a:r>
                      <a:r>
                        <a:rPr lang="en-IN" dirty="0" err="1" smtClean="0"/>
                        <a:t>atheroembolic</a:t>
                      </a:r>
                      <a:r>
                        <a:rPr lang="en-IN" dirty="0" smtClean="0"/>
                        <a:t> potential), response to OMT</a:t>
                      </a:r>
                    </a:p>
                    <a:p>
                      <a:r>
                        <a:rPr lang="en-IN" dirty="0" smtClean="0"/>
                        <a:t>Risk of disease progression, </a:t>
                      </a:r>
                      <a:r>
                        <a:rPr lang="en-IN" dirty="0" err="1" smtClean="0"/>
                        <a:t>salvageability</a:t>
                      </a:r>
                      <a:r>
                        <a:rPr lang="en-IN" dirty="0" smtClean="0"/>
                        <a:t> of kidney function (resistive index)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Acute pulmonary </a:t>
            </a:r>
            <a:r>
              <a:rPr lang="en-IN" dirty="0" err="1" smtClean="0"/>
              <a:t>edema</a:t>
            </a:r>
            <a:r>
              <a:rPr lang="en-IN" dirty="0" smtClean="0"/>
              <a:t> in the setting of bilateral RAS - improvement in clinical status can be expected in most patients after intervention</a:t>
            </a:r>
          </a:p>
          <a:p>
            <a:r>
              <a:rPr lang="en-IN" dirty="0" smtClean="0"/>
              <a:t>Blood pressure improves in 94% to 100%</a:t>
            </a:r>
          </a:p>
          <a:p>
            <a:endParaRPr lang="en-IN" sz="1500" dirty="0" smtClean="0"/>
          </a:p>
          <a:p>
            <a:pPr>
              <a:buNone/>
            </a:pPr>
            <a:r>
              <a:rPr lang="en-IN" sz="1500" dirty="0" smtClean="0">
                <a:solidFill>
                  <a:srgbClr val="FFFF00"/>
                </a:solidFill>
              </a:rPr>
              <a:t>	Messina LM, et al.  Renal revascularization for recurrent pulmonary </a:t>
            </a:r>
            <a:r>
              <a:rPr lang="en-IN" sz="1500" dirty="0" err="1" smtClean="0">
                <a:solidFill>
                  <a:srgbClr val="FFFF00"/>
                </a:solidFill>
              </a:rPr>
              <a:t>edema</a:t>
            </a:r>
            <a:r>
              <a:rPr lang="en-IN" sz="1500" dirty="0" smtClean="0">
                <a:solidFill>
                  <a:srgbClr val="FFFF00"/>
                </a:solidFill>
              </a:rPr>
              <a:t> in patients with poorly controlled hypertension and renal insufficiency: a distinct subgroup of patients with arteriosclerotic renal artery occlusive disease. J </a:t>
            </a:r>
            <a:r>
              <a:rPr lang="en-IN" sz="1500" dirty="0" err="1" smtClean="0">
                <a:solidFill>
                  <a:srgbClr val="FFFF00"/>
                </a:solidFill>
              </a:rPr>
              <a:t>Vasc</a:t>
            </a:r>
            <a:r>
              <a:rPr lang="en-IN" sz="1500" dirty="0" smtClean="0">
                <a:solidFill>
                  <a:srgbClr val="FFFF00"/>
                </a:solidFill>
              </a:rPr>
              <a:t> </a:t>
            </a:r>
            <a:r>
              <a:rPr lang="en-IN" sz="1500" dirty="0" err="1" smtClean="0">
                <a:solidFill>
                  <a:srgbClr val="FFFF00"/>
                </a:solidFill>
              </a:rPr>
              <a:t>Surg</a:t>
            </a:r>
            <a:r>
              <a:rPr lang="en-IN" sz="1500" dirty="0" smtClean="0">
                <a:solidFill>
                  <a:srgbClr val="FFFF00"/>
                </a:solidFill>
              </a:rPr>
              <a:t> 1992; 15:73–80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Renal function either improves or stabilizes in 77% to 91%</a:t>
            </a:r>
          </a:p>
          <a:p>
            <a:r>
              <a:rPr lang="en-IN" dirty="0" smtClean="0"/>
              <a:t>Pulmonary </a:t>
            </a:r>
            <a:r>
              <a:rPr lang="en-IN" dirty="0" err="1" smtClean="0"/>
              <a:t>edema</a:t>
            </a:r>
            <a:r>
              <a:rPr lang="en-IN" dirty="0" smtClean="0"/>
              <a:t> resolves without recurrence in 77% to 100%</a:t>
            </a:r>
          </a:p>
          <a:p>
            <a:endParaRPr lang="en-IN" sz="1700" dirty="0" smtClean="0"/>
          </a:p>
          <a:p>
            <a:pPr>
              <a:buNone/>
            </a:pPr>
            <a:r>
              <a:rPr lang="en-IN" sz="1700" dirty="0" smtClean="0">
                <a:solidFill>
                  <a:srgbClr val="FFFF00"/>
                </a:solidFill>
              </a:rPr>
              <a:t>	Gray BH, et al</a:t>
            </a:r>
            <a:r>
              <a:rPr lang="en-IN" sz="1700" i="1" dirty="0" smtClean="0">
                <a:solidFill>
                  <a:srgbClr val="FFFF00"/>
                </a:solidFill>
              </a:rPr>
              <a:t>. Clinical benefit of renal artery angioplasty with </a:t>
            </a:r>
            <a:r>
              <a:rPr lang="en-IN" sz="1700" i="1" dirty="0" err="1" smtClean="0">
                <a:solidFill>
                  <a:srgbClr val="FFFF00"/>
                </a:solidFill>
              </a:rPr>
              <a:t>stenting</a:t>
            </a:r>
            <a:r>
              <a:rPr lang="en-IN" sz="1700" i="1" dirty="0" smtClean="0">
                <a:solidFill>
                  <a:srgbClr val="FFFF00"/>
                </a:solidFill>
              </a:rPr>
              <a:t> for the control of recurrent and refractory congestive heart failure. </a:t>
            </a:r>
            <a:r>
              <a:rPr lang="en-IN" sz="1700" i="1" dirty="0" err="1" smtClean="0">
                <a:solidFill>
                  <a:srgbClr val="FFFF00"/>
                </a:solidFill>
              </a:rPr>
              <a:t>Vasc</a:t>
            </a:r>
            <a:r>
              <a:rPr lang="en-IN" sz="1700" i="1" dirty="0" smtClean="0">
                <a:solidFill>
                  <a:srgbClr val="FFFF00"/>
                </a:solidFill>
              </a:rPr>
              <a:t> Med 2002; 7:275–279.</a:t>
            </a:r>
            <a:endParaRPr lang="en-IN" sz="1700" dirty="0" smtClean="0">
              <a:solidFill>
                <a:srgbClr val="FFFF00"/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dirty="0" err="1" smtClean="0"/>
              <a:t>Stenting</a:t>
            </a:r>
            <a:r>
              <a:rPr lang="en-IN" sz="3100" dirty="0" smtClean="0"/>
              <a:t> usually improves flash pulmonary </a:t>
            </a:r>
            <a:r>
              <a:rPr lang="en-IN" sz="3100" dirty="0" err="1" smtClean="0"/>
              <a:t>edema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Prospective, longitudinal observational study at a single centre</a:t>
            </a:r>
          </a:p>
          <a:p>
            <a:endParaRPr lang="en-IN" sz="1800" dirty="0" smtClean="0"/>
          </a:p>
          <a:p>
            <a:r>
              <a:rPr lang="en-IN" sz="2400" dirty="0" smtClean="0"/>
              <a:t>RAS &gt;50%  (CT, MR or angiography) </a:t>
            </a:r>
          </a:p>
          <a:p>
            <a:endParaRPr lang="en-IN" sz="1800" dirty="0" smtClean="0"/>
          </a:p>
          <a:p>
            <a:r>
              <a:rPr lang="en-IN" sz="2400" dirty="0" smtClean="0"/>
              <a:t>Endpoints </a:t>
            </a:r>
          </a:p>
          <a:p>
            <a:pPr lvl="1"/>
            <a:r>
              <a:rPr lang="en-IN" sz="2400" dirty="0" smtClean="0"/>
              <a:t>all-cause mortality </a:t>
            </a:r>
          </a:p>
          <a:p>
            <a:pPr lvl="1"/>
            <a:r>
              <a:rPr lang="en-IN" sz="2400" dirty="0" smtClean="0"/>
              <a:t>hospital admission for heart failure</a:t>
            </a:r>
          </a:p>
          <a:p>
            <a:pPr lvl="1"/>
            <a:endParaRPr lang="en-IN" sz="1800" dirty="0" smtClean="0"/>
          </a:p>
          <a:p>
            <a:r>
              <a:rPr lang="en-IN" sz="2400" dirty="0" smtClean="0"/>
              <a:t>611 patients (152 [25%] with and 459 [75%] without heart failure</a:t>
            </a:r>
          </a:p>
          <a:p>
            <a:pPr>
              <a:buNone/>
            </a:pPr>
            <a:r>
              <a:rPr lang="en-IN" sz="2400" dirty="0" smtClean="0"/>
              <a:t> </a:t>
            </a:r>
          </a:p>
          <a:p>
            <a:r>
              <a:rPr lang="en-US" sz="2400" dirty="0" smtClean="0"/>
              <a:t>87 without HF and 47 with HF were </a:t>
            </a:r>
            <a:r>
              <a:rPr lang="en-US" sz="2400" dirty="0" err="1" smtClean="0"/>
              <a:t>revascularised</a:t>
            </a:r>
            <a:endParaRPr lang="en-US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Mean follow-up  - 4・3 years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15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13407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FEB 2015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19" y="2924944"/>
          <a:ext cx="856895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HEART FAILURE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HEART FAILURE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HR for death (</a:t>
                      </a:r>
                      <a:r>
                        <a:rPr lang="en-US" dirty="0" err="1" smtClean="0"/>
                        <a:t>Revas</a:t>
                      </a:r>
                      <a:r>
                        <a:rPr lang="en-US" dirty="0" smtClean="0"/>
                        <a:t> Vs Med)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0・6 (0・3–0・9, p=0・01)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0・8 (0・5–1・1, p=0・16)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HR</a:t>
                      </a:r>
                      <a:r>
                        <a:rPr lang="en-IN" sz="1800" baseline="0" dirty="0" smtClean="0"/>
                        <a:t> </a:t>
                      </a:r>
                      <a:r>
                        <a:rPr lang="en-IN" sz="1800" dirty="0" smtClean="0"/>
                        <a:t>for hospital admission for HF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0・2 (0・0–1・1, p=0・06)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0・2 (0・0–1・1, p=0・06)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 of RAS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Scottish and Newcastle Renal Artery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Collaborative Group (</a:t>
            </a:r>
            <a:r>
              <a:rPr lang="en-IN" sz="2400" b="1" dirty="0" smtClean="0">
                <a:solidFill>
                  <a:srgbClr val="FFFF00"/>
                </a:solidFill>
              </a:rPr>
              <a:t>SNRASCG</a:t>
            </a:r>
            <a:r>
              <a:rPr lang="en-IN" sz="2400" dirty="0" smtClean="0"/>
              <a:t>)</a:t>
            </a:r>
            <a:endParaRPr lang="en-IN" sz="1800" dirty="0" smtClean="0"/>
          </a:p>
          <a:p>
            <a:endParaRPr lang="en-IN" sz="1200" dirty="0" smtClean="0"/>
          </a:p>
          <a:p>
            <a:r>
              <a:rPr lang="en-IN" sz="2400" dirty="0" err="1" smtClean="0"/>
              <a:t>Essai</a:t>
            </a:r>
            <a:r>
              <a:rPr lang="en-IN" sz="2400" dirty="0" smtClean="0"/>
              <a:t> </a:t>
            </a:r>
            <a:r>
              <a:rPr lang="en-IN" sz="2400" dirty="0" err="1" smtClean="0"/>
              <a:t>Multicentrique</a:t>
            </a:r>
            <a:r>
              <a:rPr lang="en-IN" sz="2400" dirty="0" smtClean="0"/>
              <a:t> Medicaments </a:t>
            </a:r>
            <a:r>
              <a:rPr lang="en-IN" sz="2400" dirty="0" err="1" smtClean="0"/>
              <a:t>vs</a:t>
            </a:r>
            <a:r>
              <a:rPr lang="en-IN" sz="2400" dirty="0" smtClean="0"/>
              <a:t> </a:t>
            </a:r>
            <a:r>
              <a:rPr lang="en-IN" sz="2400" dirty="0" err="1" smtClean="0"/>
              <a:t>Angioplastie</a:t>
            </a:r>
            <a:r>
              <a:rPr lang="en-IN" sz="2400" dirty="0" smtClean="0"/>
              <a:t> (</a:t>
            </a:r>
            <a:r>
              <a:rPr lang="en-IN" sz="2400" b="1" dirty="0" smtClean="0">
                <a:solidFill>
                  <a:srgbClr val="FFFF00"/>
                </a:solidFill>
              </a:rPr>
              <a:t>EMMA</a:t>
            </a:r>
            <a:r>
              <a:rPr lang="en-IN" sz="2400" dirty="0" smtClean="0"/>
              <a:t>) Study Group</a:t>
            </a:r>
          </a:p>
          <a:p>
            <a:endParaRPr lang="en-IN" sz="1200" dirty="0" smtClean="0"/>
          </a:p>
          <a:p>
            <a:r>
              <a:rPr lang="en-IN" sz="2400" dirty="0" smtClean="0"/>
              <a:t>Dutch Renal Artery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Intervention Cooperative (</a:t>
            </a:r>
            <a:r>
              <a:rPr lang="en-IN" sz="2400" b="1" dirty="0" smtClean="0">
                <a:solidFill>
                  <a:srgbClr val="FFFF00"/>
                </a:solidFill>
              </a:rPr>
              <a:t>DRASTIC</a:t>
            </a:r>
            <a:r>
              <a:rPr lang="en-IN" sz="2400" dirty="0" smtClean="0"/>
              <a:t>) study</a:t>
            </a:r>
          </a:p>
          <a:p>
            <a:endParaRPr lang="en-IN" sz="1200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STAR</a:t>
            </a:r>
            <a:r>
              <a:rPr lang="en-IN" sz="2400" dirty="0" smtClean="0"/>
              <a:t> TRIAL</a:t>
            </a:r>
          </a:p>
          <a:p>
            <a:endParaRPr lang="en-IN" sz="1200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ASTRAL</a:t>
            </a:r>
            <a:r>
              <a:rPr lang="en-IN" sz="2400" dirty="0" smtClean="0"/>
              <a:t> TRIAL</a:t>
            </a:r>
          </a:p>
          <a:p>
            <a:endParaRPr lang="en-IN" sz="1200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CORAL</a:t>
            </a:r>
            <a:r>
              <a:rPr lang="en-IN" sz="2400" dirty="0" smtClean="0"/>
              <a:t> TRIAL</a:t>
            </a:r>
          </a:p>
          <a:p>
            <a:endParaRPr lang="en-IN" sz="2400" dirty="0" smtClean="0">
              <a:solidFill>
                <a:prstClr val="black"/>
              </a:solidFill>
            </a:endParaRPr>
          </a:p>
          <a:p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IN" dirty="0" smtClean="0"/>
              <a:t>randomized trials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Aim – To document the efficacy and safety of angioplasty for lowering BP</a:t>
            </a:r>
          </a:p>
          <a:p>
            <a:endParaRPr lang="en-IN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0207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							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       </a:t>
            </a:r>
            <a:r>
              <a:rPr lang="en-US" sz="2700" b="1" dirty="0" smtClean="0"/>
              <a:t>1997</a:t>
            </a:r>
            <a:endParaRPr lang="en-IN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4610100" cy="376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72104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2708920"/>
            <a:ext cx="3240360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11560" y="299695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INCLUSION</a:t>
            </a:r>
          </a:p>
          <a:p>
            <a:endParaRPr lang="en-US" dirty="0" smtClean="0"/>
          </a:p>
          <a:p>
            <a:r>
              <a:rPr lang="en-US" dirty="0" smtClean="0"/>
              <a:t>&lt;75 YRS</a:t>
            </a:r>
          </a:p>
          <a:p>
            <a:endParaRPr lang="en-US" dirty="0" smtClean="0"/>
          </a:p>
          <a:p>
            <a:r>
              <a:rPr lang="en-US" dirty="0" smtClean="0"/>
              <a:t>Unilateral RAS (≥75% </a:t>
            </a:r>
            <a:r>
              <a:rPr lang="en-US" dirty="0" err="1" smtClean="0"/>
              <a:t>stenosis</a:t>
            </a:r>
            <a:r>
              <a:rPr lang="en-US" dirty="0" smtClean="0"/>
              <a:t> without thrombosis or 60% with positive </a:t>
            </a:r>
            <a:r>
              <a:rPr lang="en-US" dirty="0" err="1" smtClean="0"/>
              <a:t>lateralisation</a:t>
            </a:r>
            <a:r>
              <a:rPr lang="en-US" dirty="0" smtClean="0"/>
              <a:t> test)</a:t>
            </a:r>
          </a:p>
          <a:p>
            <a:endParaRPr lang="en-US" dirty="0" smtClean="0"/>
          </a:p>
          <a:p>
            <a:r>
              <a:rPr lang="en-US" dirty="0" smtClean="0"/>
              <a:t>DBP &gt;95mmHg and on anti HTN drugs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076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TREATMENT  OUTCOMES</a:t>
            </a:r>
            <a:endParaRPr lang="en-IN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195736" y="3789040"/>
            <a:ext cx="47525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2195736" y="4725144"/>
            <a:ext cx="475252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3608" y="1916832"/>
            <a:ext cx="7200800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132856"/>
            <a:ext cx="71287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pPr>
              <a:buNone/>
            </a:pPr>
            <a:r>
              <a:rPr lang="en-US" sz="2400" dirty="0" smtClean="0"/>
              <a:t>Conclusion					</a:t>
            </a:r>
            <a:r>
              <a:rPr lang="en-IN" sz="2400" dirty="0" smtClean="0"/>
              <a:t>EMMA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					 </a:t>
            </a:r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   </a:t>
            </a:r>
            <a:r>
              <a:rPr lang="en-IN" sz="2000" dirty="0" smtClean="0"/>
              <a:t>Angioplasty made BP control easier in the short term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    More frequently associated with complications 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In patients with unilateral atherosclerotic RAS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971600" y="1844824"/>
            <a:ext cx="7272808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187624" y="2204864"/>
            <a:ext cx="6912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Draw backs                                                     </a:t>
            </a:r>
            <a:r>
              <a:rPr lang="en-IN" sz="2400" dirty="0" smtClean="0"/>
              <a:t>EMMA</a:t>
            </a:r>
          </a:p>
          <a:p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 Only unilateral RAS was enrolled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 Groups were not well balanced - 23 patients for angioplasty and 26 for control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 Cross-over  of patients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 High complication rate in angioplasty group (6 of 23 or 26%)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					</a:t>
            </a:r>
            <a:r>
              <a:rPr lang="en-IN" sz="2400" b="1" dirty="0" smtClean="0"/>
              <a:t>NEJM 2000</a:t>
            </a:r>
            <a:endParaRPr lang="en-IN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5605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1772816"/>
            <a:ext cx="3456384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INCLUSION</a:t>
            </a:r>
          </a:p>
          <a:p>
            <a:endParaRPr lang="en-IN" dirty="0" smtClean="0"/>
          </a:p>
          <a:p>
            <a:r>
              <a:rPr lang="en-IN" dirty="0" smtClean="0"/>
              <a:t>RAS (luminal diameter &lt; 50 %) </a:t>
            </a:r>
          </a:p>
          <a:p>
            <a:endParaRPr lang="en-IN" dirty="0" smtClean="0"/>
          </a:p>
          <a:p>
            <a:r>
              <a:rPr lang="en-IN" dirty="0" smtClean="0"/>
              <a:t>Serum </a:t>
            </a:r>
            <a:r>
              <a:rPr lang="en-IN" dirty="0" err="1" smtClean="0"/>
              <a:t>creatinine</a:t>
            </a:r>
            <a:r>
              <a:rPr lang="en-IN" dirty="0" smtClean="0"/>
              <a:t> ≤ 2.3 mg/dl</a:t>
            </a:r>
          </a:p>
          <a:p>
            <a:endParaRPr lang="en-IN" dirty="0" smtClean="0"/>
          </a:p>
          <a:p>
            <a:r>
              <a:rPr lang="en-IN" dirty="0" smtClean="0"/>
              <a:t>DBP ≥ 95 mm Hg with two antihypertensive drugs</a:t>
            </a:r>
          </a:p>
          <a:p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8214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836712"/>
            <a:ext cx="4448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275"/>
            <a:ext cx="42783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0679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27089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         </a:t>
            </a:r>
            <a:r>
              <a:rPr lang="en-US" sz="1600" dirty="0" err="1" smtClean="0">
                <a:solidFill>
                  <a:srgbClr val="002060"/>
                </a:solidFill>
              </a:rPr>
              <a:t>Angio</a:t>
            </a:r>
            <a:r>
              <a:rPr lang="en-US" sz="1600" dirty="0" smtClean="0">
                <a:solidFill>
                  <a:srgbClr val="002060"/>
                </a:solidFill>
              </a:rPr>
              <a:t>    drug         p</a:t>
            </a:r>
            <a:endParaRPr lang="en-IN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08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Outcomes 3 months after randomization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060848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Outcomes 12 months after randomization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467544" y="3356992"/>
            <a:ext cx="40324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4860032" y="3068960"/>
            <a:ext cx="39604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043608" y="10527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TREATMENT  OUTCOMES</a:t>
            </a: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7" y="2997200"/>
            <a:ext cx="38338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4100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2420888"/>
            <a:ext cx="399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Outcomes 3 months after randomization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4283968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Outcomes 12 months after randomization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95536" y="3212976"/>
            <a:ext cx="38164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499992" y="3212976"/>
            <a:ext cx="43204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043608" y="98072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TREATMENT  OUTCOMES  -  SUBGROUP ANALYSIS</a:t>
            </a:r>
            <a:endParaRPr lang="en-IN" b="1" dirty="0" smtClean="0"/>
          </a:p>
          <a:p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187624" y="1628800"/>
            <a:ext cx="7128792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259632" y="1844824"/>
            <a:ext cx="69127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LIMITATIONS</a:t>
            </a:r>
          </a:p>
          <a:p>
            <a:pPr>
              <a:buNone/>
            </a:pPr>
            <a:endParaRPr lang="en-IN" dirty="0" smtClean="0"/>
          </a:p>
          <a:p>
            <a:r>
              <a:rPr lang="en-IN" sz="2000" dirty="0" smtClean="0"/>
              <a:t>Sample size was not sufficient</a:t>
            </a:r>
          </a:p>
          <a:p>
            <a:endParaRPr lang="en-IN" sz="2000" dirty="0" smtClean="0"/>
          </a:p>
          <a:p>
            <a:r>
              <a:rPr lang="en-IN" sz="2000" dirty="0" smtClean="0"/>
              <a:t>RAS  was defined as greater than 50% </a:t>
            </a:r>
            <a:r>
              <a:rPr lang="en-IN" sz="2000" dirty="0" err="1" smtClean="0"/>
              <a:t>stenosis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High rate of cross over -  22/50 patients randomized to medical therapy crossed over to the angioplasty group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			NEW RANDOMIZED TRIALS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"/>
          </a:xfrm>
        </p:spPr>
        <p:txBody>
          <a:bodyPr>
            <a:noAutofit/>
          </a:bodyPr>
          <a:lstStyle/>
          <a:p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>
              <a:buNone/>
              <a:tabLst>
                <a:tab pos="36000" algn="l"/>
              </a:tabLst>
            </a:pPr>
            <a:endParaRPr lang="en-IN" sz="2400" dirty="0" smtClean="0"/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Objective: 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		To determine the efficacy and safety of </a:t>
            </a:r>
            <a:r>
              <a:rPr lang="en-IN" sz="2400" dirty="0" err="1" smtClean="0"/>
              <a:t>stenting</a:t>
            </a:r>
            <a:r>
              <a:rPr lang="en-IN" sz="2400" dirty="0" smtClean="0"/>
              <a:t> in patients with ARAS  and  impaired renal function</a:t>
            </a:r>
          </a:p>
          <a:p>
            <a:pPr>
              <a:buNone/>
              <a:tabLst>
                <a:tab pos="36000" algn="l"/>
              </a:tabLst>
            </a:pPr>
            <a:endParaRPr lang="en-IN" sz="2400" dirty="0" smtClean="0"/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Design: Randomized </a:t>
            </a:r>
            <a:r>
              <a:rPr lang="en-IN" sz="2400" dirty="0" err="1" smtClean="0"/>
              <a:t>unblinded</a:t>
            </a:r>
            <a:r>
              <a:rPr lang="en-IN" sz="2400" dirty="0" smtClean="0"/>
              <a:t> clinical trial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		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Setting: 10 European medical </a:t>
            </a:r>
            <a:r>
              <a:rPr lang="en-IN" sz="2400" dirty="0" err="1" smtClean="0"/>
              <a:t>centers</a:t>
            </a:r>
            <a:endParaRPr lang="en-IN" sz="2400" dirty="0" smtClean="0"/>
          </a:p>
          <a:p>
            <a:pPr>
              <a:buNone/>
              <a:tabLst>
                <a:tab pos="36000" algn="l"/>
              </a:tabLst>
            </a:pPr>
            <a:endParaRPr lang="en-IN" sz="2400" dirty="0" smtClean="0"/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Participants: 140 patients with </a:t>
            </a:r>
            <a:r>
              <a:rPr lang="en-IN" sz="2400" dirty="0" err="1" smtClean="0"/>
              <a:t>creatinine</a:t>
            </a:r>
            <a:r>
              <a:rPr lang="en-IN" sz="2400" dirty="0" smtClean="0"/>
              <a:t> clearance           &lt; 80mL/min/1.73 m</a:t>
            </a:r>
            <a:r>
              <a:rPr lang="en-IN" sz="2400" baseline="30000" dirty="0" smtClean="0"/>
              <a:t>2</a:t>
            </a:r>
            <a:r>
              <a:rPr lang="en-IN" sz="2400" dirty="0" smtClean="0"/>
              <a:t> and ARAS of ≥ 50%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TRIAL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/>
          </a:bodyPr>
          <a:lstStyle/>
          <a:p>
            <a:pPr>
              <a:buNone/>
              <a:tabLst>
                <a:tab pos="36000" algn="l"/>
              </a:tabLst>
            </a:pPr>
            <a:r>
              <a:rPr lang="en-IN" sz="2400" b="1" dirty="0" smtClean="0"/>
              <a:t>Intervention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b="1" dirty="0" smtClean="0"/>
              <a:t>		 </a:t>
            </a:r>
            <a:r>
              <a:rPr lang="en-IN" sz="2400" dirty="0" smtClean="0"/>
              <a:t>Stent placement and medical treatment (64 patients)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      Medical treatment only (76 patients) 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Medical treatment consisted of </a:t>
            </a:r>
            <a:r>
              <a:rPr lang="en-IN" sz="2400" dirty="0" err="1" smtClean="0"/>
              <a:t>antihypertensives</a:t>
            </a:r>
            <a:r>
              <a:rPr lang="en-IN" sz="2400" dirty="0" smtClean="0"/>
              <a:t>, a </a:t>
            </a:r>
            <a:r>
              <a:rPr lang="en-IN" sz="2400" dirty="0" err="1" smtClean="0"/>
              <a:t>statin</a:t>
            </a:r>
            <a:r>
              <a:rPr lang="en-IN" sz="2400" dirty="0" smtClean="0"/>
              <a:t> and aspirin</a:t>
            </a:r>
          </a:p>
          <a:p>
            <a:pPr>
              <a:buNone/>
              <a:tabLst>
                <a:tab pos="36000" algn="l"/>
              </a:tabLst>
            </a:pPr>
            <a:endParaRPr lang="en-IN" sz="2400" b="1" dirty="0" smtClean="0"/>
          </a:p>
          <a:p>
            <a:pPr>
              <a:buNone/>
              <a:tabLst>
                <a:tab pos="36000" algn="l"/>
              </a:tabLst>
            </a:pPr>
            <a:r>
              <a:rPr lang="en-IN" sz="2400" b="1" dirty="0" smtClean="0"/>
              <a:t>End points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Primary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b="1" dirty="0" smtClean="0"/>
              <a:t>		</a:t>
            </a:r>
            <a:r>
              <a:rPr lang="en-IN" sz="2400" dirty="0" smtClean="0"/>
              <a:t> ≥ 20% decrease in </a:t>
            </a:r>
            <a:r>
              <a:rPr lang="en-IN" sz="2400" dirty="0" err="1" smtClean="0"/>
              <a:t>creatinine</a:t>
            </a:r>
            <a:r>
              <a:rPr lang="en-IN" sz="2400" dirty="0" smtClean="0"/>
              <a:t> clearance 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Secondary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dirty="0" smtClean="0"/>
              <a:t>		Safety and cardiovascular morbidity and mortality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/>
          <p:cNvPicPr>
            <a:picLocks noChangeAspect="1" noChangeArrowheads="1"/>
          </p:cNvPicPr>
          <p:nvPr/>
        </p:nvPicPr>
        <p:blipFill>
          <a:blip r:embed="rId2" cstate="print"/>
          <a:srcRect b="14058"/>
          <a:stretch>
            <a:fillRect/>
          </a:stretch>
        </p:blipFill>
        <p:spPr bwMode="auto">
          <a:xfrm>
            <a:off x="0" y="9906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RAS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1043608" y="1412776"/>
            <a:ext cx="7200800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403648" y="1772816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ATHEROSCLEROTIC RENAL ARTERY STENOSIS (ARAS) – 90% OF RAS 				        ABOVE 40 YRS OF AGE</a:t>
            </a:r>
          </a:p>
          <a:p>
            <a:endParaRPr lang="en-US" dirty="0" smtClean="0"/>
          </a:p>
          <a:p>
            <a:r>
              <a:rPr lang="en-US" dirty="0" smtClean="0"/>
              <a:t>FIBROMUSCULAR DYSPLASIA</a:t>
            </a:r>
          </a:p>
          <a:p>
            <a:endParaRPr lang="en-US" dirty="0" smtClean="0"/>
          </a:p>
          <a:p>
            <a:r>
              <a:rPr lang="en-US" dirty="0" smtClean="0"/>
              <a:t>NEPHRANGIOSCLEROSIS</a:t>
            </a:r>
          </a:p>
          <a:p>
            <a:r>
              <a:rPr lang="en-US" dirty="0" smtClean="0"/>
              <a:t>AORTORENAL DISSECTION</a:t>
            </a:r>
          </a:p>
          <a:p>
            <a:r>
              <a:rPr lang="en-US" dirty="0" smtClean="0"/>
              <a:t>ATHEROEMBOLIC RENAL DISEASE</a:t>
            </a:r>
          </a:p>
          <a:p>
            <a:r>
              <a:rPr lang="en-US" dirty="0" smtClean="0"/>
              <a:t>RENAL ARTERY VASCULITIS 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EXTRINSIC COMPRESSION</a:t>
            </a:r>
          </a:p>
          <a:p>
            <a:r>
              <a:rPr lang="en-US" dirty="0" smtClean="0"/>
              <a:t>SCLERODERMA</a:t>
            </a:r>
          </a:p>
          <a:p>
            <a:r>
              <a:rPr lang="en-US" dirty="0" smtClean="0"/>
              <a:t>NEUROFIBROMATOSIS</a:t>
            </a:r>
          </a:p>
          <a:p>
            <a:r>
              <a:rPr lang="en-US" dirty="0" smtClean="0"/>
              <a:t>DIABETIC NEPHROPATHY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1331640" y="1700808"/>
            <a:ext cx="6480720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TRIAL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36000" algn="l"/>
              </a:tabLst>
            </a:pPr>
            <a:r>
              <a:rPr lang="en-IN" sz="2400" b="1" dirty="0" smtClean="0"/>
              <a:t>Limitation 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400" b="1" dirty="0" smtClean="0"/>
              <a:t>		</a:t>
            </a:r>
            <a:r>
              <a:rPr lang="en-IN" sz="2400" dirty="0" smtClean="0"/>
              <a:t>Many patients were falsely identified as having RAS &gt;50% by </a:t>
            </a:r>
            <a:r>
              <a:rPr lang="en-IN" sz="2400" dirty="0" err="1" smtClean="0"/>
              <a:t>noninvasive</a:t>
            </a:r>
            <a:r>
              <a:rPr lang="en-IN" sz="2400" dirty="0" smtClean="0"/>
              <a:t> imaging and did not ultimately require </a:t>
            </a:r>
            <a:r>
              <a:rPr lang="en-IN" sz="2400" dirty="0" err="1" smtClean="0"/>
              <a:t>stenting</a:t>
            </a:r>
            <a:endParaRPr lang="en-IN" sz="2400" dirty="0" smtClean="0"/>
          </a:p>
          <a:p>
            <a:pPr>
              <a:buNone/>
              <a:tabLst>
                <a:tab pos="36000" algn="l"/>
              </a:tabLst>
            </a:pPr>
            <a:endParaRPr lang="en-IN" sz="2400" dirty="0" smtClean="0"/>
          </a:p>
          <a:p>
            <a:r>
              <a:rPr lang="en-IN" sz="2400" dirty="0" smtClean="0"/>
              <a:t>Only 46/64 (72%) of the  stent group received a stent, 18/64 (28%) did not</a:t>
            </a:r>
          </a:p>
          <a:p>
            <a:endParaRPr lang="en-IN" sz="2400" dirty="0" smtClean="0"/>
          </a:p>
          <a:p>
            <a:r>
              <a:rPr lang="en-IN" sz="2400" dirty="0" smtClean="0"/>
              <a:t>More than half of the patients had unilateral disease</a:t>
            </a:r>
          </a:p>
          <a:p>
            <a:endParaRPr lang="en-IN" sz="2400" dirty="0" smtClean="0"/>
          </a:p>
          <a:p>
            <a:r>
              <a:rPr lang="en-IN" sz="2400" dirty="0" smtClean="0"/>
              <a:t>Included patients with mild RAS</a:t>
            </a:r>
          </a:p>
          <a:p>
            <a:pPr lvl="1">
              <a:buNone/>
            </a:pPr>
            <a:r>
              <a:rPr lang="en-IN" sz="2400" dirty="0" smtClean="0"/>
              <a:t> 33% of the patients  - RAS 50%-70%</a:t>
            </a:r>
          </a:p>
          <a:p>
            <a:pPr lvl="1">
              <a:buNone/>
            </a:pPr>
            <a:r>
              <a:rPr lang="en-IN" sz="2400" dirty="0" smtClean="0"/>
              <a:t> 12 (19%)  intervention group RAS &lt; 50%</a:t>
            </a:r>
          </a:p>
          <a:p>
            <a:endParaRPr lang="en-IN" sz="2400" dirty="0" smtClean="0"/>
          </a:p>
          <a:p>
            <a:r>
              <a:rPr lang="en-IN" sz="2400" dirty="0" smtClean="0"/>
              <a:t>Complication rates were high</a:t>
            </a:r>
          </a:p>
          <a:p>
            <a:pPr>
              <a:buNone/>
              <a:tabLst>
                <a:tab pos="36000" algn="l"/>
              </a:tabLst>
            </a:pPr>
            <a:endParaRPr lang="en-IN" sz="2400" dirty="0" smtClean="0"/>
          </a:p>
          <a:p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539552" y="1556792"/>
            <a:ext cx="8208912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827584" y="2204864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tabLst>
                <a:tab pos="36000" algn="l"/>
              </a:tabLst>
            </a:pPr>
            <a:endParaRPr lang="en-IN" sz="2000" dirty="0" smtClean="0"/>
          </a:p>
          <a:p>
            <a:pPr>
              <a:buNone/>
              <a:tabLst>
                <a:tab pos="36000" algn="l"/>
              </a:tabLst>
            </a:pPr>
            <a:r>
              <a:rPr lang="en-IN" sz="2000" b="1" dirty="0" smtClean="0"/>
              <a:t>Conclusion 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000" b="1" dirty="0" smtClean="0"/>
              <a:t>		</a:t>
            </a:r>
            <a:r>
              <a:rPr lang="en-IN" sz="2000" dirty="0" smtClean="0"/>
              <a:t>Stent placement + medical treatment had no clear effect on progression of impaired renal function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000" dirty="0" smtClean="0"/>
              <a:t>		Small number of significant procedure-related complications </a:t>
            </a:r>
          </a:p>
          <a:p>
            <a:pPr>
              <a:buNone/>
              <a:tabLst>
                <a:tab pos="36000" algn="l"/>
              </a:tabLst>
            </a:pPr>
            <a:endParaRPr lang="en-IN" sz="2000" dirty="0" smtClean="0"/>
          </a:p>
          <a:p>
            <a:pPr>
              <a:buNone/>
              <a:tabLst>
                <a:tab pos="36000" algn="l"/>
              </a:tabLst>
            </a:pPr>
            <a:r>
              <a:rPr lang="en-IN" sz="2000" dirty="0" smtClean="0"/>
              <a:t>          </a:t>
            </a:r>
          </a:p>
          <a:p>
            <a:pPr>
              <a:buNone/>
              <a:tabLst>
                <a:tab pos="36000" algn="l"/>
              </a:tabLst>
            </a:pPr>
            <a:r>
              <a:rPr lang="en-IN" sz="2000" dirty="0" smtClean="0"/>
              <a:t>			Conservative approach &gt;&gt; Intervention</a:t>
            </a:r>
          </a:p>
          <a:p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 smtClean="0"/>
          </a:p>
          <a:p>
            <a:endParaRPr lang="en-IN" sz="2400" dirty="0" smtClean="0"/>
          </a:p>
          <a:p>
            <a:pPr>
              <a:buNone/>
            </a:pP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>							NEJM 2009</a:t>
            </a:r>
            <a:endParaRPr lang="en-IN" sz="2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1818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1772816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dirty="0" smtClean="0"/>
              <a:t/>
            </a:r>
            <a:br>
              <a:rPr lang="en-IN" dirty="0" smtClean="0"/>
            </a:br>
            <a:endParaRPr lang="en-IN" dirty="0" smtClean="0"/>
          </a:p>
          <a:p>
            <a:r>
              <a:rPr lang="en-IN" dirty="0" smtClean="0"/>
              <a:t>Multicenter, randomized, </a:t>
            </a:r>
            <a:r>
              <a:rPr lang="en-IN" dirty="0" err="1" smtClean="0"/>
              <a:t>unblinded</a:t>
            </a:r>
            <a:r>
              <a:rPr lang="en-IN" dirty="0" smtClean="0"/>
              <a:t> trial</a:t>
            </a:r>
          </a:p>
          <a:p>
            <a:pPr>
              <a:buNone/>
            </a:pPr>
            <a:r>
              <a:rPr lang="en-IN" dirty="0" smtClean="0"/>
              <a:t>Patients Enrolled: 806 (1:1 Stratified randomization)</a:t>
            </a:r>
            <a:br>
              <a:rPr lang="en-IN" dirty="0" smtClean="0"/>
            </a:br>
            <a:r>
              <a:rPr lang="en-IN" dirty="0" smtClean="0"/>
              <a:t>Mean Follow Up: 27 months</a:t>
            </a:r>
            <a:br>
              <a:rPr lang="en-IN" dirty="0" smtClean="0"/>
            </a:br>
            <a:r>
              <a:rPr lang="en-IN" dirty="0" smtClean="0"/>
              <a:t>Mean Patient Age: 70 years</a:t>
            </a:r>
            <a:br>
              <a:rPr lang="en-IN" dirty="0" smtClean="0"/>
            </a:br>
            <a:r>
              <a:rPr lang="en-IN" dirty="0" smtClean="0"/>
              <a:t>Female: 37 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Primary Endpoint</a:t>
            </a:r>
          </a:p>
          <a:p>
            <a:pPr>
              <a:buNone/>
            </a:pPr>
            <a:r>
              <a:rPr lang="en-IN" dirty="0" smtClean="0"/>
              <a:t>    Change in renal function</a:t>
            </a:r>
          </a:p>
          <a:p>
            <a:r>
              <a:rPr lang="en-IN" b="1" dirty="0" smtClean="0"/>
              <a:t>Secondary Endpoints:</a:t>
            </a:r>
          </a:p>
          <a:p>
            <a:pPr lvl="1">
              <a:buNone/>
            </a:pPr>
            <a:r>
              <a:rPr lang="en-IN" dirty="0" smtClean="0"/>
              <a:t>Blood pressure control </a:t>
            </a:r>
          </a:p>
          <a:p>
            <a:pPr lvl="1">
              <a:buNone/>
            </a:pPr>
            <a:r>
              <a:rPr lang="en-IN" dirty="0" smtClean="0"/>
              <a:t>Time to first renal event </a:t>
            </a:r>
          </a:p>
          <a:p>
            <a:pPr lvl="1">
              <a:buNone/>
            </a:pPr>
            <a:r>
              <a:rPr lang="en-IN" dirty="0" smtClean="0"/>
              <a:t>Time to first cardiovascular event </a:t>
            </a:r>
          </a:p>
          <a:p>
            <a:pPr lvl="1">
              <a:buNone/>
            </a:pPr>
            <a:r>
              <a:rPr lang="en-IN" dirty="0" smtClean="0"/>
              <a:t>Mortality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Exclusions</a:t>
            </a:r>
          </a:p>
          <a:p>
            <a:r>
              <a:rPr lang="en-IN" sz="2400" dirty="0" smtClean="0"/>
              <a:t>Need for surgical revascularization </a:t>
            </a:r>
          </a:p>
          <a:p>
            <a:endParaRPr lang="en-IN" sz="2400" dirty="0" smtClean="0"/>
          </a:p>
          <a:p>
            <a:r>
              <a:rPr lang="en-IN" sz="2400" dirty="0" smtClean="0"/>
              <a:t>High likelihood of needing revascularization within 6 months 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Nonatheromatous</a:t>
            </a:r>
            <a:r>
              <a:rPr lang="en-IN" sz="2400" dirty="0" smtClean="0"/>
              <a:t> cardiovascular disease </a:t>
            </a:r>
          </a:p>
          <a:p>
            <a:endParaRPr lang="en-IN" sz="2400" dirty="0" smtClean="0"/>
          </a:p>
          <a:p>
            <a:r>
              <a:rPr lang="en-IN" sz="2400" dirty="0" smtClean="0"/>
              <a:t>History of prior revascularization for renal artery </a:t>
            </a:r>
            <a:r>
              <a:rPr lang="en-IN" sz="2400" dirty="0" err="1" smtClean="0"/>
              <a:t>stenosis</a:t>
            </a:r>
            <a:endParaRPr lang="en-IN" sz="2400" dirty="0" smtClean="0"/>
          </a:p>
          <a:p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77500" lnSpcReduction="20000"/>
          </a:bodyPr>
          <a:lstStyle/>
          <a:p>
            <a:endParaRPr lang="en-IN" dirty="0" smtClean="0"/>
          </a:p>
          <a:p>
            <a:r>
              <a:rPr lang="en-IN" sz="3100" dirty="0" smtClean="0"/>
              <a:t>Serum </a:t>
            </a:r>
            <a:r>
              <a:rPr lang="en-IN" sz="3100" dirty="0" err="1" smtClean="0"/>
              <a:t>creatinine</a:t>
            </a:r>
            <a:r>
              <a:rPr lang="en-IN" sz="3100" dirty="0" smtClean="0"/>
              <a:t>  - 2.02 mg/dl</a:t>
            </a:r>
          </a:p>
          <a:p>
            <a:r>
              <a:rPr lang="en-IN" sz="3100" dirty="0" smtClean="0"/>
              <a:t>Estimated GFR -  40 ml/min</a:t>
            </a:r>
          </a:p>
          <a:p>
            <a:r>
              <a:rPr lang="en-IN" sz="3100" dirty="0" smtClean="0"/>
              <a:t>Mean </a:t>
            </a:r>
            <a:r>
              <a:rPr lang="en-IN" sz="3100" dirty="0" err="1" smtClean="0"/>
              <a:t>stenosis</a:t>
            </a:r>
            <a:r>
              <a:rPr lang="en-IN" sz="3100" dirty="0" smtClean="0"/>
              <a:t>  - 76%</a:t>
            </a:r>
          </a:p>
          <a:p>
            <a:r>
              <a:rPr lang="en-IN" sz="3100" dirty="0" smtClean="0"/>
              <a:t>Mean number of antihypertensive  -  2.8 per patient</a:t>
            </a:r>
          </a:p>
          <a:p>
            <a:r>
              <a:rPr lang="en-IN" sz="3100" dirty="0" smtClean="0"/>
              <a:t>BP - 151/76 mm Hg</a:t>
            </a:r>
          </a:p>
          <a:p>
            <a:endParaRPr lang="en-IN" sz="3100" dirty="0" smtClean="0"/>
          </a:p>
          <a:p>
            <a:r>
              <a:rPr lang="en-IN" sz="3100" dirty="0" smtClean="0"/>
              <a:t>53% ex-smokers, 30% diabetics and 41% PVD</a:t>
            </a:r>
          </a:p>
          <a:p>
            <a:r>
              <a:rPr lang="en-IN" sz="3100" dirty="0" smtClean="0"/>
              <a:t>6% of the medically treated patients crossed over to revascularization </a:t>
            </a:r>
          </a:p>
          <a:p>
            <a:endParaRPr lang="en-IN" sz="3100" dirty="0" smtClean="0"/>
          </a:p>
          <a:p>
            <a:r>
              <a:rPr lang="en-IN" sz="3100" dirty="0" smtClean="0"/>
              <a:t>82% of the revascularization group that were successfully </a:t>
            </a:r>
            <a:r>
              <a:rPr lang="en-IN" sz="3100" dirty="0" err="1" smtClean="0"/>
              <a:t>revascularized</a:t>
            </a:r>
            <a:r>
              <a:rPr lang="en-IN" sz="3100" dirty="0" smtClean="0"/>
              <a:t> (95% of </a:t>
            </a:r>
            <a:r>
              <a:rPr lang="en-IN" sz="3100" dirty="0" err="1" smtClean="0"/>
              <a:t>revascularized</a:t>
            </a:r>
            <a:r>
              <a:rPr lang="en-IN" sz="3100" dirty="0" smtClean="0"/>
              <a:t> patients ) received a stent</a:t>
            </a:r>
            <a:br>
              <a:rPr lang="en-IN" sz="3100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3600" dirty="0" smtClean="0"/>
              <a:t>At baseline for the entire group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95536" y="2204864"/>
          <a:ext cx="8229600" cy="302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664296"/>
                <a:gridCol w="1450504"/>
              </a:tblGrid>
              <a:tr h="594299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REVASCULARISATON (%)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(%)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IN" dirty="0"/>
                    </a:p>
                  </a:txBody>
                  <a:tcPr/>
                </a:tc>
              </a:tr>
              <a:tr h="344316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Overall mortality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25.6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</a:t>
                      </a:r>
                      <a:endParaRPr lang="en-IN" dirty="0"/>
                    </a:p>
                  </a:txBody>
                  <a:tcPr/>
                </a:tc>
              </a:tr>
              <a:tr h="462920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CV mortality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IN" dirty="0"/>
                    </a:p>
                  </a:txBody>
                  <a:tcPr/>
                </a:tc>
              </a:tr>
              <a:tr h="344316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Any CV  event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0.96</a:t>
                      </a:r>
                      <a:endParaRPr lang="en-IN" dirty="0"/>
                    </a:p>
                  </a:txBody>
                  <a:tcPr/>
                </a:tc>
              </a:tr>
              <a:tr h="110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Hospitalization for fluid overload or heart failure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4127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OUTCOMES</a:t>
            </a:r>
            <a:endParaRPr lang="en-IN"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2296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820891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3326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OUTCOMES – RENAL FUNCTION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1409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OUTCOMES – SYSTOLIC AND DIASTOLIC BP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464496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602128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Kaplan–Meier Curves for the Time to the First Renal and Cardiovascular  Events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88840"/>
            <a:ext cx="3924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0875" y="4725144"/>
            <a:ext cx="419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  Kaplan–Meier Curves for Overall Survival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Normal renal function at baseline - 25% of patients in each group had normal renal function (</a:t>
            </a:r>
            <a:r>
              <a:rPr lang="en-IN" sz="2400" dirty="0" err="1" smtClean="0"/>
              <a:t>eGFR</a:t>
            </a:r>
            <a:r>
              <a:rPr lang="en-IN" sz="2400" dirty="0" smtClean="0"/>
              <a:t> &gt; 50 ml/min/1.73 m2) at the entry of the trial</a:t>
            </a:r>
          </a:p>
          <a:p>
            <a:endParaRPr lang="en-IN" sz="2400" dirty="0" smtClean="0"/>
          </a:p>
          <a:p>
            <a:r>
              <a:rPr lang="en-IN" sz="2400" dirty="0" smtClean="0"/>
              <a:t>No core laboratory were found  - some patients in the 50%–70%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group actually had a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of &lt; 50%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Major drawbacks of ASTRAL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Possible selection bias - physicians were aware that which patients would benefit from either revascularization or medications</a:t>
            </a:r>
          </a:p>
          <a:p>
            <a:endParaRPr lang="en-IN" sz="2400" dirty="0" smtClean="0"/>
          </a:p>
          <a:p>
            <a:r>
              <a:rPr lang="en-IN" sz="2400" dirty="0" smtClean="0"/>
              <a:t>High complication rate - major complication rate in first 24 hrs - 9%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Non-blinding - observer and selection bias – high</a:t>
            </a:r>
          </a:p>
          <a:p>
            <a:endParaRPr lang="en-IN" sz="2400" dirty="0" smtClean="0"/>
          </a:p>
          <a:p>
            <a:r>
              <a:rPr lang="en-IN" sz="2400" dirty="0" smtClean="0"/>
              <a:t>Rate of cross-over - 6% from medication to intervention </a:t>
            </a:r>
            <a:r>
              <a:rPr lang="en-IN" sz="2400" dirty="0" err="1" smtClean="0"/>
              <a:t>gp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</a:t>
            </a:r>
            <a:endParaRPr lang="en-IN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077075" cy="207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48264" y="2348880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CORAL</a:t>
            </a:r>
            <a:endParaRPr lang="en-IN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78092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 </a:t>
            </a:r>
            <a:r>
              <a:rPr lang="en-US" sz="2400" dirty="0" err="1" smtClean="0"/>
              <a:t>labelled</a:t>
            </a:r>
            <a:r>
              <a:rPr lang="en-US" sz="2400" dirty="0" smtClean="0"/>
              <a:t> randomized multicenter controlled trial</a:t>
            </a:r>
          </a:p>
          <a:p>
            <a:r>
              <a:rPr lang="en-IN" sz="2400" dirty="0" smtClean="0"/>
              <a:t>Randomized 947 </a:t>
            </a:r>
            <a:r>
              <a:rPr lang="en-IN" sz="2400" dirty="0" smtClean="0"/>
              <a:t>participants </a:t>
            </a:r>
            <a:r>
              <a:rPr lang="en-IN" sz="2400" dirty="0" smtClean="0"/>
              <a:t>with ARAS </a:t>
            </a:r>
            <a:r>
              <a:rPr lang="en-IN" sz="2400" dirty="0" smtClean="0"/>
              <a:t> </a:t>
            </a:r>
            <a:r>
              <a:rPr lang="en-IN" sz="2400" dirty="0" smtClean="0"/>
              <a:t>(≥ 60%) and </a:t>
            </a:r>
            <a:r>
              <a:rPr lang="en-IN" sz="2400" dirty="0" smtClean="0"/>
              <a:t>either </a:t>
            </a:r>
            <a:r>
              <a:rPr lang="en-IN" sz="2400" dirty="0" smtClean="0"/>
              <a:t>HTN while </a:t>
            </a:r>
            <a:r>
              <a:rPr lang="en-IN" sz="2400" dirty="0" smtClean="0"/>
              <a:t>taking </a:t>
            </a:r>
            <a:r>
              <a:rPr lang="en-IN" sz="2400" dirty="0" smtClean="0"/>
              <a:t>≥ 2 antihypertensive </a:t>
            </a:r>
            <a:r>
              <a:rPr lang="en-IN" sz="2400" dirty="0" smtClean="0"/>
              <a:t>drugs </a:t>
            </a:r>
            <a:r>
              <a:rPr lang="en-IN" sz="2400" dirty="0" smtClean="0"/>
              <a:t>or </a:t>
            </a:r>
            <a:r>
              <a:rPr lang="en-IN" sz="2400" dirty="0" smtClean="0"/>
              <a:t>≥ </a:t>
            </a:r>
            <a:r>
              <a:rPr lang="en-IN" sz="2400" dirty="0" smtClean="0"/>
              <a:t> stage 3 CKD</a:t>
            </a:r>
          </a:p>
          <a:p>
            <a:r>
              <a:rPr lang="en-IN" sz="2400" dirty="0" smtClean="0"/>
              <a:t> </a:t>
            </a:r>
          </a:p>
          <a:p>
            <a:r>
              <a:rPr lang="en-IN" sz="2400" dirty="0" smtClean="0"/>
              <a:t>Primary outcome</a:t>
            </a:r>
          </a:p>
          <a:p>
            <a:r>
              <a:rPr lang="en-IN" sz="2400" dirty="0" smtClean="0"/>
              <a:t>	</a:t>
            </a:r>
            <a:r>
              <a:rPr lang="en-IN" sz="2400" dirty="0" smtClean="0"/>
              <a:t>Composite of cardiovascular </a:t>
            </a:r>
            <a:r>
              <a:rPr lang="en-IN" sz="2400" dirty="0" smtClean="0"/>
              <a:t>or renal  </a:t>
            </a:r>
            <a:r>
              <a:rPr lang="en-IN" sz="2400" dirty="0" smtClean="0"/>
              <a:t>death</a:t>
            </a:r>
          </a:p>
          <a:p>
            <a:r>
              <a:rPr lang="en-IN" sz="2400" dirty="0" smtClean="0"/>
              <a:t>	</a:t>
            </a:r>
            <a:r>
              <a:rPr lang="en-IN" sz="2400" dirty="0" smtClean="0"/>
              <a:t>MI, stroke</a:t>
            </a:r>
          </a:p>
          <a:p>
            <a:r>
              <a:rPr lang="en-IN" sz="2400" dirty="0" smtClean="0"/>
              <a:t>	H</a:t>
            </a:r>
            <a:r>
              <a:rPr lang="en-IN" sz="2400" dirty="0" smtClean="0"/>
              <a:t>ospitalization </a:t>
            </a:r>
            <a:r>
              <a:rPr lang="en-IN" sz="2400" dirty="0" smtClean="0"/>
              <a:t>for </a:t>
            </a:r>
            <a:r>
              <a:rPr lang="en-IN" sz="2400" dirty="0" smtClean="0"/>
              <a:t>CHF </a:t>
            </a:r>
          </a:p>
          <a:p>
            <a:r>
              <a:rPr lang="en-IN" sz="2400" dirty="0" smtClean="0"/>
              <a:t>	P</a:t>
            </a:r>
            <a:r>
              <a:rPr lang="en-IN" sz="2400" dirty="0" smtClean="0"/>
              <a:t>rogressive renal insufficiency</a:t>
            </a:r>
          </a:p>
          <a:p>
            <a:r>
              <a:rPr lang="en-IN" sz="2400" dirty="0" smtClean="0"/>
              <a:t>	</a:t>
            </a:r>
            <a:r>
              <a:rPr lang="en-IN" sz="2400" dirty="0" smtClean="0"/>
              <a:t>Need </a:t>
            </a:r>
            <a:r>
              <a:rPr lang="en-IN" sz="2400" dirty="0" smtClean="0"/>
              <a:t>for </a:t>
            </a:r>
            <a:r>
              <a:rPr lang="en-IN" sz="2400" dirty="0" smtClean="0"/>
              <a:t>RRT</a:t>
            </a:r>
            <a:endParaRPr lang="en-IN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RAS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Population-based studies  --  Among a free-living community RAS above 60% (by ultrasound)  in 6.8% of individuals &gt; 65 years</a:t>
            </a:r>
          </a:p>
          <a:p>
            <a:endParaRPr lang="en-IN" sz="2400" dirty="0" smtClean="0"/>
          </a:p>
          <a:p>
            <a:r>
              <a:rPr lang="en-IN" sz="2400" dirty="0" smtClean="0"/>
              <a:t>Screening for renal artery disease in subjects with CAD or PVD and HTN  yields prevalence of RAS between 18–40%</a:t>
            </a:r>
          </a:p>
          <a:p>
            <a:endParaRPr lang="en-IN" sz="2400" dirty="0" smtClean="0"/>
          </a:p>
          <a:p>
            <a:r>
              <a:rPr lang="en-IN" sz="2400" dirty="0" smtClean="0"/>
              <a:t>Affect between 1% and 5% of patients with hypertension  </a:t>
            </a:r>
          </a:p>
          <a:p>
            <a:pPr>
              <a:buNone/>
            </a:pPr>
            <a:r>
              <a:rPr lang="en-IN" sz="1800" i="1" dirty="0" smtClean="0">
                <a:solidFill>
                  <a:srgbClr val="FFFF00"/>
                </a:solidFill>
              </a:rPr>
              <a:t>	</a:t>
            </a:r>
            <a:r>
              <a:rPr lang="en-IN" sz="1800" i="1" dirty="0" err="1" smtClean="0">
                <a:solidFill>
                  <a:srgbClr val="FFFF00"/>
                </a:solidFill>
              </a:rPr>
              <a:t>Derkx</a:t>
            </a:r>
            <a:r>
              <a:rPr lang="en-IN" sz="1800" i="1" dirty="0" smtClean="0">
                <a:solidFill>
                  <a:srgbClr val="FFFF00"/>
                </a:solidFill>
              </a:rPr>
              <a:t> FH, </a:t>
            </a:r>
            <a:r>
              <a:rPr lang="en-IN" sz="1800" i="1" dirty="0" err="1" smtClean="0">
                <a:solidFill>
                  <a:srgbClr val="FFFF00"/>
                </a:solidFill>
              </a:rPr>
              <a:t>Schalekamp</a:t>
            </a:r>
            <a:r>
              <a:rPr lang="en-IN" sz="1800" i="1" dirty="0" smtClean="0">
                <a:solidFill>
                  <a:srgbClr val="FFFF00"/>
                </a:solidFill>
              </a:rPr>
              <a:t> MA. Renal artery </a:t>
            </a:r>
            <a:r>
              <a:rPr lang="en-IN" sz="1800" i="1" dirty="0" err="1" smtClean="0">
                <a:solidFill>
                  <a:srgbClr val="FFFF00"/>
                </a:solidFill>
              </a:rPr>
              <a:t>stenosis</a:t>
            </a:r>
            <a:r>
              <a:rPr lang="en-IN" sz="1800" i="1" dirty="0" smtClean="0">
                <a:solidFill>
                  <a:srgbClr val="FFFF00"/>
                </a:solidFill>
              </a:rPr>
              <a:t> and hypertension. Lancet. 1994; 344: 237–239</a:t>
            </a:r>
            <a:endParaRPr lang="en-IN" sz="1800" dirty="0" smtClean="0">
              <a:solidFill>
                <a:srgbClr val="FFFF00"/>
              </a:solidFill>
            </a:endParaRPr>
          </a:p>
          <a:p>
            <a:endParaRPr lang="en-IN" sz="2400" dirty="0" smtClean="0"/>
          </a:p>
          <a:p>
            <a:r>
              <a:rPr lang="en-IN" sz="2400" dirty="0" smtClean="0"/>
              <a:t>Hypertension and decreased  </a:t>
            </a:r>
            <a:r>
              <a:rPr lang="en-IN" sz="2400" dirty="0" err="1" smtClean="0"/>
              <a:t>eGFR</a:t>
            </a:r>
            <a:r>
              <a:rPr lang="en-IN" sz="2400" dirty="0" smtClean="0"/>
              <a:t> are nearly ubiquitous in this population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875" y="1600200"/>
            <a:ext cx="4338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CORAL - RESULTS</a:t>
            </a:r>
            <a:endParaRPr lang="en-IN" sz="36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908" y="1600200"/>
            <a:ext cx="64541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CORAL - RESULTS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76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566124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No significant differences in the rates of the individual components of the primary end point or in all-cause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CORAL - RESULTS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0457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939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Consistent </a:t>
            </a:r>
            <a:r>
              <a:rPr lang="en-IN" dirty="0" smtClean="0"/>
              <a:t>modest difference in systolic BP </a:t>
            </a:r>
            <a:r>
              <a:rPr lang="en-IN" dirty="0" err="1" smtClean="0"/>
              <a:t>favoring</a:t>
            </a:r>
            <a:r>
              <a:rPr lang="en-IN" dirty="0" smtClean="0"/>
              <a:t> the stent group (−2.3 mm Hg; 95% CI, −4.4 to −0.2; P = 0.03)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err="1" smtClean="0"/>
              <a:t>Percutaneous</a:t>
            </a:r>
            <a:r>
              <a:rPr lang="en-IN" sz="2400" dirty="0" smtClean="0"/>
              <a:t> Revascularization for Atherosclerotic RAS</a:t>
            </a:r>
            <a:br>
              <a:rPr lang="en-IN" sz="2400" dirty="0" smtClean="0"/>
            </a:br>
            <a:r>
              <a:rPr lang="en-IN" sz="2400" dirty="0" smtClean="0"/>
              <a:t>A Meta-Analysis of Randomized Controlled Trials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Seven prospective, randomized, controlled trials</a:t>
            </a:r>
          </a:p>
          <a:p>
            <a:endParaRPr lang="en-IN" sz="2400" dirty="0" smtClean="0"/>
          </a:p>
          <a:p>
            <a:r>
              <a:rPr lang="en-IN" sz="2400" dirty="0" smtClean="0"/>
              <a:t>1916 patients (937 with PR, 979 with medication alone</a:t>
            </a:r>
          </a:p>
          <a:p>
            <a:endParaRPr lang="en-IN" sz="2400" dirty="0" smtClean="0"/>
          </a:p>
          <a:p>
            <a:r>
              <a:rPr lang="en-IN" sz="2400" dirty="0" smtClean="0"/>
              <a:t>Outcomes analysed: </a:t>
            </a:r>
          </a:p>
          <a:p>
            <a:pPr lvl="1"/>
            <a:r>
              <a:rPr lang="en-IN" sz="2400" dirty="0" smtClean="0"/>
              <a:t>Changes in SBP and DBP</a:t>
            </a:r>
          </a:p>
          <a:p>
            <a:pPr lvl="1"/>
            <a:r>
              <a:rPr lang="en-IN" sz="2400" dirty="0" smtClean="0"/>
              <a:t> Reduction in </a:t>
            </a:r>
            <a:r>
              <a:rPr lang="en-IN" sz="2400" dirty="0" err="1" smtClean="0"/>
              <a:t>antihypertension</a:t>
            </a:r>
            <a:r>
              <a:rPr lang="en-IN" sz="2400" dirty="0" smtClean="0"/>
              <a:t> medication, serum </a:t>
            </a:r>
            <a:r>
              <a:rPr lang="en-IN" sz="2400" dirty="0" err="1" smtClean="0"/>
              <a:t>creatinine</a:t>
            </a:r>
            <a:r>
              <a:rPr lang="en-IN" sz="2400" dirty="0" smtClean="0"/>
              <a:t>, worsening renal failure, mortality, stroke and CHF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A Meta-Analysis of Randomized Controlled Trials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87" y="1600200"/>
            <a:ext cx="73988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A Meta-Analysis of Randomized Controlled Trials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IN" sz="2400" dirty="0" smtClean="0"/>
              <a:t>The changes in SBP/DBP from baseline were similar between the 2 groups (changes in SBP: P ¼ 0.69; changes in DBP: P ¼ 0.15) </a:t>
            </a:r>
          </a:p>
          <a:p>
            <a:endParaRPr lang="en-IN" sz="2400" dirty="0" smtClean="0"/>
          </a:p>
          <a:p>
            <a:r>
              <a:rPr lang="en-IN" sz="2400" dirty="0" smtClean="0"/>
              <a:t>PR treatment led to a statistically significant decrease in the number of antihypertensive medications (SMD 0.18, 95% CI 0.27 to 0.10, P &lt; 0.001) </a:t>
            </a:r>
          </a:p>
          <a:p>
            <a:endParaRPr lang="en-IN" sz="2400" dirty="0" smtClean="0"/>
          </a:p>
          <a:p>
            <a:r>
              <a:rPr lang="en-IN" sz="2400" dirty="0" smtClean="0"/>
              <a:t>No significant difference for deteriorating renal function, CHF or stroke</a:t>
            </a:r>
          </a:p>
          <a:p>
            <a:endParaRPr lang="en-IN" sz="2400" dirty="0" smtClean="0"/>
          </a:p>
          <a:p>
            <a:r>
              <a:rPr lang="en-IN" sz="2400" dirty="0" smtClean="0"/>
              <a:t>Conclusion: PR is equally effective to medical management in the treatment of RAS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05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7962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14127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CHANGES IN S.CREATININE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WORSENING RENAL FAILURE</a:t>
            </a:r>
            <a:endParaRPr lang="en-IN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8229600" cy="12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18448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SECONDARY OUTCOME EVENTS</a:t>
            </a:r>
            <a:endParaRPr lang="en-IN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trials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0" y="1930373"/>
          <a:ext cx="7992890" cy="339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2"/>
                <a:gridCol w="1080120"/>
                <a:gridCol w="2160240"/>
                <a:gridCol w="1152128"/>
                <a:gridCol w="2520280"/>
              </a:tblGrid>
              <a:tr h="857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Study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Included patients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Treatment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Follow-up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Endpoint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1114973">
                <a:tc>
                  <a:txBody>
                    <a:bodyPr/>
                    <a:lstStyle/>
                    <a:p>
                      <a:r>
                        <a:rPr lang="en-US" dirty="0" smtClean="0"/>
                        <a:t>RAVE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240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 + stent </a:t>
                      </a:r>
                      <a:r>
                        <a:rPr lang="en-US" i="1" dirty="0" smtClean="0"/>
                        <a:t>vs.</a:t>
                      </a:r>
                      <a:r>
                        <a:rPr lang="en-US" dirty="0" smtClean="0"/>
                        <a:t> best medication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years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Composite of death, dialysis and doubling of </a:t>
                      </a:r>
                      <a:r>
                        <a:rPr lang="en-US" dirty="0" err="1" smtClean="0"/>
                        <a:t>SCr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1293421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 + stent + best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medication </a:t>
                      </a:r>
                      <a:r>
                        <a:rPr lang="en-US" i="1" dirty="0" smtClean="0"/>
                        <a:t>vs. </a:t>
                      </a:r>
                      <a:r>
                        <a:rPr lang="en-US" dirty="0" smtClean="0"/>
                        <a:t>best medication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 months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Difference in change of </a:t>
                      </a:r>
                      <a:r>
                        <a:rPr lang="en-US" dirty="0" err="1" smtClean="0"/>
                        <a:t>eGFR</a:t>
                      </a:r>
                      <a:r>
                        <a:rPr lang="en-US" dirty="0" smtClean="0"/>
                        <a:t> over 12 months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RAS need intervention?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 case </a:t>
            </a:r>
            <a:r>
              <a:rPr lang="en-IN" sz="2400" dirty="0" err="1"/>
              <a:t>favoring</a:t>
            </a:r>
            <a:r>
              <a:rPr lang="en-IN" sz="2400" dirty="0"/>
              <a:t> renal artery </a:t>
            </a:r>
            <a:r>
              <a:rPr lang="en-IN" sz="2400" dirty="0" err="1"/>
              <a:t>stenting</a:t>
            </a:r>
            <a:r>
              <a:rPr lang="en-IN" sz="2400" dirty="0"/>
              <a:t> for </a:t>
            </a:r>
            <a:r>
              <a:rPr lang="en-IN" sz="2400" dirty="0" smtClean="0"/>
              <a:t>individuals with </a:t>
            </a:r>
            <a:r>
              <a:rPr lang="en-IN" sz="2400" dirty="0"/>
              <a:t>renal artery hypertension is largely </a:t>
            </a:r>
            <a:r>
              <a:rPr lang="en-IN" sz="2400" dirty="0" smtClean="0"/>
              <a:t>circumstantial</a:t>
            </a:r>
          </a:p>
          <a:p>
            <a:endParaRPr lang="en-IN" sz="2400" dirty="0"/>
          </a:p>
          <a:p>
            <a:r>
              <a:rPr lang="en-IN" sz="2400" dirty="0" smtClean="0"/>
              <a:t>The </a:t>
            </a:r>
            <a:r>
              <a:rPr lang="en-IN" sz="2400" dirty="0"/>
              <a:t>argument has </a:t>
            </a:r>
            <a:r>
              <a:rPr lang="en-IN" sz="2400" dirty="0" smtClean="0"/>
              <a:t>3 principal components:</a:t>
            </a:r>
          </a:p>
          <a:p>
            <a:pPr lvl="1"/>
            <a:r>
              <a:rPr lang="en-IN" sz="2400" dirty="0" smtClean="0"/>
              <a:t>Observations </a:t>
            </a:r>
            <a:r>
              <a:rPr lang="en-IN" sz="2400" dirty="0"/>
              <a:t>about the impact </a:t>
            </a:r>
            <a:r>
              <a:rPr lang="en-IN" sz="2400" dirty="0" smtClean="0"/>
              <a:t>on cardiovascular physiology</a:t>
            </a:r>
          </a:p>
          <a:p>
            <a:pPr lvl="1"/>
            <a:r>
              <a:rPr lang="en-IN" sz="2400" dirty="0" smtClean="0"/>
              <a:t>End-organ effects and</a:t>
            </a:r>
          </a:p>
          <a:p>
            <a:pPr lvl="1"/>
            <a:r>
              <a:rPr lang="en-IN" sz="2400" dirty="0" smtClean="0"/>
              <a:t>Natural history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revascularisation</a:t>
            </a:r>
            <a:r>
              <a:rPr lang="en-US" dirty="0" smtClean="0"/>
              <a:t> doesn’t work for ARAS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Atherosclerosis affects the kidney and its small intra-renal arteries directly</a:t>
            </a:r>
          </a:p>
          <a:p>
            <a:pPr lvl="1"/>
            <a:r>
              <a:rPr lang="en-IN" sz="2400" dirty="0" smtClean="0"/>
              <a:t>Irreversible renal damage</a:t>
            </a:r>
          </a:p>
          <a:p>
            <a:r>
              <a:rPr lang="en-IN" sz="2400" dirty="0" err="1" smtClean="0"/>
              <a:t>Atheromatous</a:t>
            </a:r>
            <a:r>
              <a:rPr lang="en-IN" sz="2400" dirty="0" smtClean="0"/>
              <a:t> </a:t>
            </a:r>
            <a:r>
              <a:rPr lang="en-IN" sz="2400" dirty="0" err="1" smtClean="0"/>
              <a:t>embolization</a:t>
            </a:r>
            <a:r>
              <a:rPr lang="en-IN" sz="2400" dirty="0" smtClean="0"/>
              <a:t> - ? major cause of  acute decline in renal function</a:t>
            </a:r>
          </a:p>
          <a:p>
            <a:r>
              <a:rPr lang="en-IN" sz="2400" dirty="0" smtClean="0"/>
              <a:t>Intervention of lesions without hemodynamic gradients</a:t>
            </a:r>
          </a:p>
          <a:p>
            <a:r>
              <a:rPr lang="en-IN" sz="2400" dirty="0" smtClean="0"/>
              <a:t>“competing risk” from other manifestations of atherosclerosis </a:t>
            </a:r>
          </a:p>
          <a:p>
            <a:r>
              <a:rPr lang="en-IN" sz="2400" dirty="0" smtClean="0"/>
              <a:t>Renal artery disease primarily reflects the burden of atherosclerotic disease elsewhere</a:t>
            </a:r>
          </a:p>
          <a:p>
            <a:pPr>
              <a:buNone/>
            </a:pPr>
            <a:r>
              <a:rPr lang="en-IN" sz="2900" dirty="0" smtClean="0">
                <a:solidFill>
                  <a:srgbClr val="FFFF00"/>
                </a:solidFill>
              </a:rPr>
              <a:t>	</a:t>
            </a:r>
            <a:r>
              <a:rPr lang="en-IN" sz="1600" dirty="0" err="1" smtClean="0">
                <a:solidFill>
                  <a:srgbClr val="FFFF00"/>
                </a:solidFill>
              </a:rPr>
              <a:t>Uzzo</a:t>
            </a:r>
            <a:r>
              <a:rPr lang="en-IN" sz="1600" dirty="0" smtClean="0">
                <a:solidFill>
                  <a:srgbClr val="FFFF00"/>
                </a:solidFill>
              </a:rPr>
              <a:t> RG, </a:t>
            </a:r>
            <a:r>
              <a:rPr lang="en-IN" sz="1600" dirty="0" err="1" smtClean="0">
                <a:solidFill>
                  <a:srgbClr val="FFFF00"/>
                </a:solidFill>
              </a:rPr>
              <a:t>Novick</a:t>
            </a:r>
            <a:r>
              <a:rPr lang="en-IN" sz="1600" dirty="0" smtClean="0">
                <a:solidFill>
                  <a:srgbClr val="FFFF00"/>
                </a:solidFill>
              </a:rPr>
              <a:t> AC et al. Medical versus surgical management of atherosclerotic renal artery </a:t>
            </a:r>
            <a:r>
              <a:rPr lang="en-IN" sz="1600" dirty="0" err="1" smtClean="0">
                <a:solidFill>
                  <a:srgbClr val="FFFF00"/>
                </a:solidFill>
              </a:rPr>
              <a:t>stenosis</a:t>
            </a:r>
            <a:r>
              <a:rPr lang="en-IN" sz="1600" dirty="0" smtClean="0">
                <a:solidFill>
                  <a:srgbClr val="FFFF00"/>
                </a:solidFill>
              </a:rPr>
              <a:t>. Transplantation Proc 2002;34:723–5.</a:t>
            </a:r>
            <a:endParaRPr lang="en-IN" sz="2900" dirty="0" smtClean="0">
              <a:solidFill>
                <a:srgbClr val="FFFF00"/>
              </a:solidFill>
            </a:endParaRPr>
          </a:p>
          <a:p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The principles and success of vascular intervention in the coronary and peripheral arteries may not extend to the renal circulation</a:t>
            </a:r>
          </a:p>
          <a:p>
            <a:endParaRPr lang="en-IN" sz="2400" dirty="0" smtClean="0"/>
          </a:p>
          <a:p>
            <a:r>
              <a:rPr lang="en-IN" sz="2400" dirty="0" smtClean="0"/>
              <a:t>Kidneys receive an excess of oxygenated blood, far more than needed for basal metabolic demands </a:t>
            </a:r>
          </a:p>
          <a:p>
            <a:pPr>
              <a:buNone/>
            </a:pPr>
            <a:r>
              <a:rPr lang="en-IN" sz="2300" dirty="0" smtClean="0">
                <a:solidFill>
                  <a:srgbClr val="FFFF00"/>
                </a:solidFill>
              </a:rPr>
              <a:t>	</a:t>
            </a:r>
            <a:r>
              <a:rPr lang="en-IN" sz="1800" dirty="0" smtClean="0">
                <a:solidFill>
                  <a:srgbClr val="FFFF00"/>
                </a:solidFill>
              </a:rPr>
              <a:t>Epstein FH. Oxygen and renal metabolism. Kidney </a:t>
            </a:r>
            <a:r>
              <a:rPr lang="en-IN" sz="1800" dirty="0" err="1" smtClean="0">
                <a:solidFill>
                  <a:srgbClr val="FFFF00"/>
                </a:solidFill>
              </a:rPr>
              <a:t>Int</a:t>
            </a:r>
            <a:r>
              <a:rPr lang="en-IN" sz="1800" dirty="0" smtClean="0">
                <a:solidFill>
                  <a:srgbClr val="FFFF00"/>
                </a:solidFill>
              </a:rPr>
              <a:t> 1997;51:381–5.</a:t>
            </a:r>
          </a:p>
          <a:p>
            <a:pPr>
              <a:buNone/>
            </a:pPr>
            <a:endParaRPr lang="en-IN" sz="1800" dirty="0" smtClean="0">
              <a:solidFill>
                <a:srgbClr val="FFFF00"/>
              </a:solidFill>
            </a:endParaRPr>
          </a:p>
          <a:p>
            <a:r>
              <a:rPr lang="en-IN" sz="2400" dirty="0" smtClean="0"/>
              <a:t>kidneys can be less susceptible to moderate changes in blood flow in the absence of pre-existing renal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predicting outcomes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Non-invasive predictors of a </a:t>
            </a:r>
            <a:r>
              <a:rPr lang="en-IN" dirty="0" err="1" smtClean="0"/>
              <a:t>favorable</a:t>
            </a:r>
            <a:r>
              <a:rPr lang="en-IN" dirty="0" smtClean="0"/>
              <a:t> response to revascularization in ischemic nephropathy</a:t>
            </a:r>
          </a:p>
          <a:p>
            <a:endParaRPr lang="en-IN" sz="600" dirty="0" smtClean="0"/>
          </a:p>
          <a:p>
            <a:pPr lvl="1"/>
            <a:r>
              <a:rPr lang="en-IN" dirty="0" smtClean="0"/>
              <a:t>Baseline characteristics </a:t>
            </a:r>
          </a:p>
          <a:p>
            <a:pPr lvl="2"/>
            <a:r>
              <a:rPr lang="en-IN" dirty="0" smtClean="0"/>
              <a:t>Mild renal impairment</a:t>
            </a:r>
          </a:p>
          <a:p>
            <a:pPr lvl="2"/>
            <a:r>
              <a:rPr lang="en-IN" dirty="0" smtClean="0"/>
              <a:t>Severe RAS</a:t>
            </a:r>
          </a:p>
          <a:p>
            <a:pPr lvl="2"/>
            <a:r>
              <a:rPr lang="en-IN" dirty="0" smtClean="0"/>
              <a:t>Non-diabetics </a:t>
            </a:r>
          </a:p>
          <a:p>
            <a:pPr>
              <a:buNone/>
            </a:pPr>
            <a:r>
              <a:rPr lang="en-IN" sz="2200" dirty="0" smtClean="0">
                <a:solidFill>
                  <a:srgbClr val="FFFF00"/>
                </a:solidFill>
              </a:rPr>
              <a:t>	Zeller T  et al. Predictors of improved renal function after </a:t>
            </a:r>
            <a:r>
              <a:rPr lang="en-IN" sz="2200" dirty="0" err="1" smtClean="0">
                <a:solidFill>
                  <a:srgbClr val="FFFF00"/>
                </a:solidFill>
              </a:rPr>
              <a:t>percutaneous</a:t>
            </a:r>
            <a:r>
              <a:rPr lang="en-IN" sz="2200" dirty="0" smtClean="0">
                <a:solidFill>
                  <a:srgbClr val="FFFF00"/>
                </a:solidFill>
              </a:rPr>
              <a:t> stent-supported angioplasty of severe atherosclerotic </a:t>
            </a:r>
            <a:r>
              <a:rPr lang="en-IN" sz="2200" dirty="0" err="1" smtClean="0">
                <a:solidFill>
                  <a:srgbClr val="FFFF00"/>
                </a:solidFill>
              </a:rPr>
              <a:t>ostial</a:t>
            </a:r>
            <a:r>
              <a:rPr lang="en-IN" sz="2200" dirty="0" smtClean="0">
                <a:solidFill>
                  <a:srgbClr val="FFFF00"/>
                </a:solidFill>
              </a:rPr>
              <a:t> renal artery </a:t>
            </a:r>
            <a:r>
              <a:rPr lang="en-IN" sz="2200" dirty="0" err="1" smtClean="0">
                <a:solidFill>
                  <a:srgbClr val="FFFF00"/>
                </a:solidFill>
              </a:rPr>
              <a:t>stenosis</a:t>
            </a:r>
            <a:r>
              <a:rPr lang="en-IN" sz="2200" dirty="0" smtClean="0">
                <a:solidFill>
                  <a:srgbClr val="FFFF00"/>
                </a:solidFill>
              </a:rPr>
              <a:t>. Circulation 2003</a:t>
            </a:r>
            <a:r>
              <a:rPr lang="en-IN" sz="500" dirty="0" smtClean="0"/>
              <a:t>;</a:t>
            </a:r>
          </a:p>
          <a:p>
            <a:endParaRPr lang="en-IN" sz="2200" dirty="0" smtClean="0"/>
          </a:p>
          <a:p>
            <a:r>
              <a:rPr lang="en-US" dirty="0" smtClean="0"/>
              <a:t>Renal </a:t>
            </a:r>
            <a:r>
              <a:rPr lang="en-US" dirty="0" err="1" smtClean="0"/>
              <a:t>renin</a:t>
            </a:r>
            <a:r>
              <a:rPr lang="en-US" dirty="0" smtClean="0"/>
              <a:t> levels, BNP etc.  -- low positive predictive value</a:t>
            </a:r>
          </a:p>
          <a:p>
            <a:endParaRPr lang="en-IN" dirty="0" smtClean="0"/>
          </a:p>
          <a:p>
            <a:r>
              <a:rPr lang="en-IN" dirty="0" smtClean="0"/>
              <a:t>The most important predictor</a:t>
            </a:r>
          </a:p>
          <a:p>
            <a:pPr lvl="1"/>
            <a:r>
              <a:rPr lang="en-IN" dirty="0" smtClean="0"/>
              <a:t>The rate of decline in renal function before the intervention</a:t>
            </a:r>
          </a:p>
          <a:p>
            <a:pPr lvl="1"/>
            <a:endParaRPr lang="en-IN" dirty="0" smtClean="0"/>
          </a:p>
          <a:p>
            <a:r>
              <a:rPr lang="en-US" dirty="0" smtClean="0"/>
              <a:t>Renal RI   &gt; 0.8</a:t>
            </a:r>
            <a:endParaRPr lang="en-IN" dirty="0" smtClean="0"/>
          </a:p>
          <a:p>
            <a:pPr lvl="1"/>
            <a:endParaRPr lang="en-IN" dirty="0" smtClean="0"/>
          </a:p>
          <a:p>
            <a:pPr>
              <a:buNone/>
            </a:pPr>
            <a:r>
              <a:rPr lang="en-IN" dirty="0" smtClean="0"/>
              <a:t> Patients with a rapid deterioration in renal function experience greater benefit</a:t>
            </a:r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50912"/>
          </a:xfrm>
        </p:spPr>
        <p:txBody>
          <a:bodyPr>
            <a:noAutofit/>
          </a:bodyPr>
          <a:lstStyle/>
          <a:p>
            <a:r>
              <a:rPr lang="en-IN" sz="3600" dirty="0" smtClean="0"/>
              <a:t>Technical issues related to renal artery </a:t>
            </a:r>
            <a:r>
              <a:rPr lang="en-IN" sz="3600" dirty="0" err="1" smtClean="0"/>
              <a:t>stenting</a:t>
            </a:r>
            <a:r>
              <a:rPr lang="en-IN" sz="3600" dirty="0" smtClean="0"/>
              <a:t/>
            </a:r>
            <a:br>
              <a:rPr lang="en-IN" sz="3600" dirty="0" smtClean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10–20% of procedure-related deterioration in renal function following renal artery stent revascularization</a:t>
            </a:r>
          </a:p>
          <a:p>
            <a:pPr>
              <a:buNone/>
            </a:pPr>
            <a:r>
              <a:rPr lang="en-IN" sz="1800" dirty="0" smtClean="0">
                <a:solidFill>
                  <a:srgbClr val="FFFF00"/>
                </a:solidFill>
              </a:rPr>
              <a:t>	</a:t>
            </a:r>
            <a:r>
              <a:rPr lang="en-IN" sz="1800" dirty="0" err="1" smtClean="0">
                <a:solidFill>
                  <a:srgbClr val="FFFF00"/>
                </a:solidFill>
              </a:rPr>
              <a:t>Kuan</a:t>
            </a:r>
            <a:r>
              <a:rPr lang="en-IN" sz="1800" dirty="0" smtClean="0">
                <a:solidFill>
                  <a:srgbClr val="FFFF00"/>
                </a:solidFill>
              </a:rPr>
              <a:t> Y et al. GFR prediction using the MDRD and Cockcroft and </a:t>
            </a:r>
            <a:r>
              <a:rPr lang="en-IN" sz="1800" dirty="0" err="1" smtClean="0">
                <a:solidFill>
                  <a:srgbClr val="FFFF00"/>
                </a:solidFill>
              </a:rPr>
              <a:t>Gault</a:t>
            </a:r>
            <a:r>
              <a:rPr lang="en-IN" sz="1800" dirty="0" smtClean="0">
                <a:solidFill>
                  <a:srgbClr val="FFFF00"/>
                </a:solidFill>
              </a:rPr>
              <a:t> equations in patients with end-stage renal disease. </a:t>
            </a:r>
            <a:r>
              <a:rPr lang="en-IN" sz="1800" dirty="0" err="1" smtClean="0">
                <a:solidFill>
                  <a:srgbClr val="FFFF00"/>
                </a:solidFill>
              </a:rPr>
              <a:t>Nephrol</a:t>
            </a:r>
            <a:r>
              <a:rPr lang="en-IN" sz="1800" dirty="0" smtClean="0">
                <a:solidFill>
                  <a:srgbClr val="FFFF00"/>
                </a:solidFill>
              </a:rPr>
              <a:t> Dial Transplant 2005; 20: 2394–2401.</a:t>
            </a:r>
          </a:p>
          <a:p>
            <a:pPr>
              <a:buNone/>
            </a:pPr>
            <a:endParaRPr lang="en-IN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2400" dirty="0" smtClean="0"/>
              <a:t>Currently more complex cases can be safely managed without adding much procedural risk</a:t>
            </a:r>
          </a:p>
          <a:p>
            <a:endParaRPr lang="en-IN" sz="2400" dirty="0" smtClean="0"/>
          </a:p>
          <a:p>
            <a:r>
              <a:rPr lang="en-IN" sz="2400" dirty="0" smtClean="0"/>
              <a:t>Use of steerable guiding catheters</a:t>
            </a:r>
          </a:p>
          <a:p>
            <a:pPr lvl="1"/>
            <a:r>
              <a:rPr lang="en-IN" sz="2000" dirty="0" smtClean="0"/>
              <a:t>Gentle engagement of renal artery </a:t>
            </a:r>
            <a:r>
              <a:rPr lang="en-IN" sz="2000" dirty="0" err="1" smtClean="0"/>
              <a:t>ostia</a:t>
            </a:r>
            <a:endParaRPr lang="en-IN" sz="2000" dirty="0" smtClean="0"/>
          </a:p>
          <a:p>
            <a:r>
              <a:rPr lang="en-IN" sz="2400" dirty="0" smtClean="0"/>
              <a:t>Precise imaging tools</a:t>
            </a:r>
          </a:p>
          <a:p>
            <a:pPr lvl="1"/>
            <a:r>
              <a:rPr lang="en-IN" sz="2000" dirty="0" smtClean="0"/>
              <a:t>Adequate lesion coverage and targeted stent extension into the abdominal aorta</a:t>
            </a:r>
          </a:p>
          <a:p>
            <a:endParaRPr lang="en-IN" sz="2400" dirty="0" smtClean="0"/>
          </a:p>
          <a:p>
            <a:endParaRPr lang="en-IN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IN" sz="2400" i="1" dirty="0" smtClean="0"/>
          </a:p>
          <a:p>
            <a:pPr>
              <a:buNone/>
            </a:pPr>
            <a:endParaRPr lang="en-IN" sz="2400" i="1" dirty="0" smtClean="0"/>
          </a:p>
          <a:p>
            <a:r>
              <a:rPr lang="en-IN" sz="2400" i="1" dirty="0" smtClean="0"/>
              <a:t>32 RA-PTAS procedures performed with DEP </a:t>
            </a:r>
            <a:r>
              <a:rPr lang="en-IN" sz="2400" dirty="0" smtClean="0"/>
              <a:t> (2003 – 2005)</a:t>
            </a:r>
          </a:p>
          <a:p>
            <a:endParaRPr lang="en-IN" sz="2400" i="1" dirty="0" smtClean="0"/>
          </a:p>
          <a:p>
            <a:r>
              <a:rPr lang="en-IN" sz="2400" i="1" dirty="0" smtClean="0"/>
              <a:t>Using a temporary balloon occlusion and </a:t>
            </a:r>
            <a:r>
              <a:rPr lang="en-IN" sz="2400" dirty="0" smtClean="0"/>
              <a:t>aspiration catheter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eGFR</a:t>
            </a:r>
            <a:r>
              <a:rPr lang="en-IN" sz="2400" dirty="0" smtClean="0"/>
              <a:t> was estimated </a:t>
            </a:r>
            <a:r>
              <a:rPr lang="en-IN" sz="2400" dirty="0" err="1" smtClean="0"/>
              <a:t>preintervention</a:t>
            </a:r>
            <a:r>
              <a:rPr lang="en-IN" sz="2400" dirty="0" smtClean="0"/>
              <a:t> and 4 to 6 weeks </a:t>
            </a:r>
            <a:r>
              <a:rPr lang="en-IN" sz="2400" dirty="0" err="1" smtClean="0"/>
              <a:t>postintervention</a:t>
            </a:r>
            <a:endParaRPr lang="en-IN" sz="24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121024" cy="3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010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 during PTRA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en-IN" sz="2400" i="1" dirty="0" smtClean="0"/>
              <a:t>HTN – 100%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	Renal insufficiency  - 92% </a:t>
            </a:r>
          </a:p>
          <a:p>
            <a:pPr>
              <a:buNone/>
            </a:pPr>
            <a:r>
              <a:rPr lang="en-IN" sz="2400" dirty="0" smtClean="0"/>
              <a:t>	Mean </a:t>
            </a:r>
            <a:r>
              <a:rPr lang="en-IN" sz="2400" dirty="0" err="1" smtClean="0"/>
              <a:t>preintervention</a:t>
            </a:r>
            <a:r>
              <a:rPr lang="en-IN" sz="2400" dirty="0" smtClean="0"/>
              <a:t> degree of RAS  - 79%</a:t>
            </a:r>
          </a:p>
          <a:p>
            <a:endParaRPr lang="en-IN" sz="1200" dirty="0" smtClean="0"/>
          </a:p>
          <a:p>
            <a:r>
              <a:rPr lang="en-IN" sz="2400" dirty="0" smtClean="0"/>
              <a:t>100%  immediate technical success</a:t>
            </a:r>
          </a:p>
          <a:p>
            <a:endParaRPr lang="en-IN" sz="2000" dirty="0" smtClean="0"/>
          </a:p>
          <a:p>
            <a:r>
              <a:rPr lang="en-IN" sz="2400" dirty="0" smtClean="0"/>
              <a:t>Mean pre- and </a:t>
            </a:r>
            <a:r>
              <a:rPr lang="en-IN" sz="2400" dirty="0" err="1" smtClean="0"/>
              <a:t>postintervention</a:t>
            </a:r>
            <a:r>
              <a:rPr lang="en-IN" sz="2400" dirty="0" smtClean="0"/>
              <a:t>  (6 weeks)</a:t>
            </a:r>
          </a:p>
          <a:p>
            <a:pPr lvl="1"/>
            <a:r>
              <a:rPr lang="en-IN" sz="2400" dirty="0" smtClean="0"/>
              <a:t>serum </a:t>
            </a:r>
            <a:r>
              <a:rPr lang="en-IN" sz="2400" dirty="0" err="1" smtClean="0"/>
              <a:t>creatinine</a:t>
            </a:r>
            <a:r>
              <a:rPr lang="en-IN" sz="2400" dirty="0" smtClean="0"/>
              <a:t> - 1.9 </a:t>
            </a:r>
            <a:r>
              <a:rPr lang="en-IN" sz="2400" dirty="0" err="1" smtClean="0"/>
              <a:t>vs</a:t>
            </a:r>
            <a:r>
              <a:rPr lang="en-IN" sz="2400" dirty="0" smtClean="0"/>
              <a:t> 1.6 mg/</a:t>
            </a:r>
            <a:r>
              <a:rPr lang="en-IN" sz="2400" dirty="0" err="1" smtClean="0"/>
              <a:t>dL</a:t>
            </a:r>
            <a:r>
              <a:rPr lang="en-IN" sz="2400" dirty="0" smtClean="0"/>
              <a:t> (</a:t>
            </a:r>
            <a:r>
              <a:rPr lang="en-IN" sz="2400" i="1" dirty="0" smtClean="0"/>
              <a:t>P &lt; .001) </a:t>
            </a:r>
            <a:endParaRPr lang="en-IN" sz="2400" dirty="0" smtClean="0"/>
          </a:p>
          <a:p>
            <a:pPr lvl="1"/>
            <a:r>
              <a:rPr lang="en-IN" sz="2400" dirty="0" err="1" smtClean="0"/>
              <a:t>eGFR</a:t>
            </a:r>
            <a:r>
              <a:rPr lang="en-IN" sz="2400" dirty="0" smtClean="0"/>
              <a:t> - </a:t>
            </a:r>
            <a:r>
              <a:rPr lang="en-IN" sz="2400" i="1" dirty="0" smtClean="0"/>
              <a:t>37 </a:t>
            </a:r>
            <a:r>
              <a:rPr lang="en-IN" sz="2400" i="1" dirty="0" err="1" smtClean="0"/>
              <a:t>vs</a:t>
            </a:r>
            <a:r>
              <a:rPr lang="en-IN" sz="2400" i="1" dirty="0" smtClean="0"/>
              <a:t> 43 </a:t>
            </a:r>
            <a:r>
              <a:rPr lang="en-IN" sz="2400" i="1" dirty="0" err="1" smtClean="0"/>
              <a:t>mL</a:t>
            </a:r>
            <a:r>
              <a:rPr lang="en-IN" sz="2400" i="1" dirty="0" smtClean="0"/>
              <a:t>/min/1.73 m2 (P &lt; .001)</a:t>
            </a:r>
          </a:p>
          <a:p>
            <a:pPr lvl="1"/>
            <a:endParaRPr lang="en-IN" sz="2000" i="1" dirty="0" smtClean="0"/>
          </a:p>
          <a:p>
            <a:r>
              <a:rPr lang="en-IN" sz="2400" i="1" dirty="0" smtClean="0"/>
              <a:t>Renal </a:t>
            </a:r>
            <a:r>
              <a:rPr lang="en-IN" sz="2400" dirty="0" smtClean="0"/>
              <a:t>function  </a:t>
            </a:r>
          </a:p>
          <a:p>
            <a:pPr lvl="1"/>
            <a:r>
              <a:rPr lang="en-IN" sz="2000" dirty="0" smtClean="0"/>
              <a:t>Improved  - 53%</a:t>
            </a:r>
          </a:p>
          <a:p>
            <a:pPr lvl="1"/>
            <a:r>
              <a:rPr lang="en-IN" sz="2000" dirty="0" smtClean="0"/>
              <a:t>worsened  - 0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8164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445224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Photograph of the Medtronic </a:t>
            </a:r>
            <a:r>
              <a:rPr lang="en-IN" dirty="0" err="1" smtClean="0"/>
              <a:t>Guardwire</a:t>
            </a:r>
            <a:r>
              <a:rPr lang="en-IN" dirty="0" smtClean="0"/>
              <a:t> temporary balloon occlusion distal embolic protection system.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4127103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Photograph of the Medtronic Export catheter for aspiration of </a:t>
            </a:r>
            <a:r>
              <a:rPr lang="en-IN" dirty="0" err="1" smtClean="0"/>
              <a:t>atheroembolic</a:t>
            </a:r>
            <a:r>
              <a:rPr lang="en-IN" dirty="0" smtClean="0"/>
              <a:t> debris.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Fibromuscular</a:t>
            </a:r>
            <a:r>
              <a:rPr lang="en-US" dirty="0" smtClean="0"/>
              <a:t> dysplasia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7" y="3377406"/>
            <a:ext cx="6791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 </a:t>
            </a:r>
            <a:r>
              <a:rPr lang="en-IN" sz="2400" dirty="0" smtClean="0"/>
              <a:t>47 </a:t>
            </a:r>
            <a:r>
              <a:rPr lang="en-IN" sz="2400" dirty="0" smtClean="0"/>
              <a:t>angioplasty studies (1616 patients) and 23 surgery studies (1014 patients</a:t>
            </a:r>
            <a:r>
              <a:rPr lang="en-IN" sz="2400" dirty="0" smtClean="0"/>
              <a:t>)</a:t>
            </a:r>
          </a:p>
          <a:p>
            <a:r>
              <a:rPr lang="en-IN" sz="2400" dirty="0" smtClean="0"/>
              <a:t>Angioplasty </a:t>
            </a:r>
            <a:r>
              <a:rPr lang="en-IN" sz="2400" dirty="0" smtClean="0"/>
              <a:t>or surgical revascularization yielded moderate benefits </a:t>
            </a:r>
            <a:r>
              <a:rPr lang="en-IN" sz="2400" dirty="0" smtClean="0"/>
              <a:t>in FMD RAS</a:t>
            </a:r>
          </a:p>
          <a:p>
            <a:r>
              <a:rPr lang="en-IN" sz="2400" dirty="0" smtClean="0"/>
              <a:t>The </a:t>
            </a:r>
            <a:r>
              <a:rPr lang="en-IN" sz="2400" dirty="0" smtClean="0"/>
              <a:t>blood pressure outcome was </a:t>
            </a:r>
            <a:r>
              <a:rPr lang="en-IN" sz="2400" dirty="0" smtClean="0"/>
              <a:t>strongly influenced </a:t>
            </a:r>
            <a:r>
              <a:rPr lang="en-IN" sz="2400" dirty="0" smtClean="0"/>
              <a:t>by patient </a:t>
            </a:r>
            <a:r>
              <a:rPr lang="en-IN" sz="2400" dirty="0" smtClean="0"/>
              <a:t> age</a:t>
            </a:r>
            <a:endParaRPr lang="en-IN" sz="2400" dirty="0" smtClean="0"/>
          </a:p>
          <a:p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791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55576" y="4149080"/>
          <a:ext cx="792087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ANGIOPLASTY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SURGERY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Hypertension cure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46%</a:t>
                      </a:r>
                    </a:p>
                    <a:p>
                      <a:r>
                        <a:rPr lang="en-IN" dirty="0" smtClean="0"/>
                        <a:t>(95% CI: 40% to 52%)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58% (95% CI: 53% to 62%)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&lt;140/90mmHg off drugs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Combined </a:t>
                      </a:r>
                      <a:r>
                        <a:rPr lang="en-US" dirty="0" err="1" smtClean="0"/>
                        <a:t>periprocedural</a:t>
                      </a:r>
                      <a:r>
                        <a:rPr lang="en-US" baseline="0" dirty="0" smtClean="0"/>
                        <a:t> risk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 complications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 – Transplant kidney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TRAS - most frequently in the first 6 months</a:t>
            </a:r>
          </a:p>
          <a:p>
            <a:endParaRPr lang="en-IN" sz="2400" dirty="0" smtClean="0"/>
          </a:p>
          <a:p>
            <a:r>
              <a:rPr lang="en-IN" sz="2400" dirty="0" smtClean="0"/>
              <a:t>Transplant recipient with hypertensive crisis and flash pulmonary </a:t>
            </a:r>
            <a:r>
              <a:rPr lang="en-IN" sz="2400" dirty="0" err="1" smtClean="0"/>
              <a:t>edema</a:t>
            </a:r>
            <a:r>
              <a:rPr lang="en-IN" sz="2400" dirty="0" smtClean="0"/>
              <a:t> - Pickering Syndrome</a:t>
            </a:r>
          </a:p>
          <a:p>
            <a:endParaRPr lang="en-IN" sz="2400" dirty="0" smtClean="0"/>
          </a:p>
          <a:p>
            <a:r>
              <a:rPr lang="en-IN" sz="2400" dirty="0" smtClean="0"/>
              <a:t>Doppler -- screening tool</a:t>
            </a:r>
          </a:p>
          <a:p>
            <a:r>
              <a:rPr lang="en-IN" sz="2400" dirty="0" smtClean="0"/>
              <a:t>Angiography -- definitive diagnosis</a:t>
            </a:r>
          </a:p>
          <a:p>
            <a:endParaRPr lang="en-IN" sz="2400" dirty="0" smtClean="0"/>
          </a:p>
          <a:p>
            <a:r>
              <a:rPr lang="en-IN" sz="2400" dirty="0" smtClean="0"/>
              <a:t>PTRAS  is generally the first-line therapy to correct </a:t>
            </a:r>
            <a:r>
              <a:rPr lang="en-IN" sz="2400" dirty="0" err="1" smtClean="0"/>
              <a:t>hemodynamically</a:t>
            </a:r>
            <a:r>
              <a:rPr lang="en-IN" sz="2400" dirty="0" smtClean="0"/>
              <a:t>  significant TRAS</a:t>
            </a:r>
            <a:endParaRPr lang="en-IN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IN" sz="2600" dirty="0" smtClean="0"/>
              <a:t>Progressive narrowing of the </a:t>
            </a:r>
            <a:r>
              <a:rPr lang="en-IN" sz="2600" dirty="0" err="1" smtClean="0"/>
              <a:t>stenotic</a:t>
            </a:r>
            <a:r>
              <a:rPr lang="en-IN" sz="2600" dirty="0" smtClean="0"/>
              <a:t> diameter of about 5% per year - 56-month follow-up period of untreated patients</a:t>
            </a:r>
          </a:p>
          <a:p>
            <a:pPr>
              <a:buNone/>
            </a:pPr>
            <a:r>
              <a:rPr lang="en-IN" sz="2300" dirty="0" smtClean="0">
                <a:solidFill>
                  <a:srgbClr val="FFFF00"/>
                </a:solidFill>
              </a:rPr>
              <a:t>	</a:t>
            </a:r>
            <a:r>
              <a:rPr lang="en-IN" sz="1800" dirty="0" err="1" smtClean="0">
                <a:solidFill>
                  <a:srgbClr val="FFFF00"/>
                </a:solidFill>
              </a:rPr>
              <a:t>Tollefson</a:t>
            </a:r>
            <a:r>
              <a:rPr lang="en-IN" sz="1800" dirty="0" smtClean="0">
                <a:solidFill>
                  <a:srgbClr val="FFFF00"/>
                </a:solidFill>
              </a:rPr>
              <a:t> DFJ et al., Natural history of atherosclerotic renal artery </a:t>
            </a:r>
            <a:r>
              <a:rPr lang="en-IN" sz="1800" dirty="0" err="1" smtClean="0">
                <a:solidFill>
                  <a:srgbClr val="FFFF00"/>
                </a:solidFill>
              </a:rPr>
              <a:t>stenosis</a:t>
            </a:r>
            <a:r>
              <a:rPr lang="en-IN" sz="1800" dirty="0" smtClean="0">
                <a:solidFill>
                  <a:srgbClr val="FFFF00"/>
                </a:solidFill>
              </a:rPr>
              <a:t> associated with aortic disease. J VASC SURG 1991;14:327-31.</a:t>
            </a:r>
          </a:p>
          <a:p>
            <a:pPr>
              <a:buNone/>
            </a:pPr>
            <a:endParaRPr lang="en-IN" sz="2300" dirty="0" smtClean="0">
              <a:solidFill>
                <a:srgbClr val="FFFF00"/>
              </a:solidFill>
            </a:endParaRPr>
          </a:p>
          <a:p>
            <a:r>
              <a:rPr lang="en-IN" sz="2600" dirty="0" smtClean="0"/>
              <a:t>The progression occurs often rapidly most likely because of plaque rupture or </a:t>
            </a:r>
            <a:r>
              <a:rPr lang="en-IN" sz="2600" dirty="0" err="1" smtClean="0"/>
              <a:t>subintimal</a:t>
            </a:r>
            <a:r>
              <a:rPr lang="en-IN" sz="2600" dirty="0" smtClean="0"/>
              <a:t> bleeding</a:t>
            </a:r>
          </a:p>
          <a:p>
            <a:pPr>
              <a:buNone/>
            </a:pPr>
            <a:r>
              <a:rPr lang="en-IN" sz="1900" dirty="0" smtClean="0">
                <a:solidFill>
                  <a:srgbClr val="FFFF00"/>
                </a:solidFill>
              </a:rPr>
              <a:t>	</a:t>
            </a:r>
            <a:r>
              <a:rPr lang="en-IN" sz="1800" dirty="0" smtClean="0">
                <a:solidFill>
                  <a:srgbClr val="FFFF00"/>
                </a:solidFill>
              </a:rPr>
              <a:t>Stewart BH et al. Correlation of angiography and natural history evaluation of patients with </a:t>
            </a:r>
            <a:r>
              <a:rPr lang="en-IN" sz="1800" dirty="0" err="1" smtClean="0">
                <a:solidFill>
                  <a:srgbClr val="FFFF00"/>
                </a:solidFill>
              </a:rPr>
              <a:t>renovascular</a:t>
            </a:r>
            <a:r>
              <a:rPr lang="en-IN" sz="1800" dirty="0" smtClean="0">
                <a:solidFill>
                  <a:srgbClr val="FFFF00"/>
                </a:solidFill>
              </a:rPr>
              <a:t> hypertension. J </a:t>
            </a:r>
            <a:r>
              <a:rPr lang="en-IN" sz="1800" dirty="0" err="1" smtClean="0">
                <a:solidFill>
                  <a:srgbClr val="FFFF00"/>
                </a:solidFill>
              </a:rPr>
              <a:t>Urol</a:t>
            </a:r>
            <a:r>
              <a:rPr lang="en-IN" sz="1800" dirty="0" smtClean="0">
                <a:solidFill>
                  <a:srgbClr val="FFFF00"/>
                </a:solidFill>
              </a:rPr>
              <a:t> 1970;104:231-8.</a:t>
            </a:r>
          </a:p>
          <a:p>
            <a:pPr>
              <a:buNone/>
            </a:pPr>
            <a:endParaRPr lang="en-IN" sz="1900" dirty="0" smtClean="0">
              <a:solidFill>
                <a:srgbClr val="FFFF00"/>
              </a:solidFill>
            </a:endParaRPr>
          </a:p>
          <a:p>
            <a:r>
              <a:rPr lang="en-IN" sz="2600" dirty="0" smtClean="0"/>
              <a:t>Progression occurred in half of the patients without clinical symptoms or signs</a:t>
            </a: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 – Transplant kidney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IN" sz="2400" dirty="0" smtClean="0"/>
              <a:t>PTRA -- Immediate cure or improvement in 76% of patients  (mean follow-up : 30 months)</a:t>
            </a:r>
          </a:p>
          <a:p>
            <a:pPr>
              <a:buNone/>
            </a:pPr>
            <a:r>
              <a:rPr lang="en-IN" sz="2400" dirty="0" smtClean="0"/>
              <a:t>      A </a:t>
            </a:r>
            <a:r>
              <a:rPr lang="en-IN" sz="2400" dirty="0" smtClean="0"/>
              <a:t>retrospective review of 547 renal transplants performed over a 6-year period</a:t>
            </a:r>
          </a:p>
          <a:p>
            <a:pPr>
              <a:buNone/>
            </a:pPr>
            <a:r>
              <a:rPr lang="en-IN" sz="1900" dirty="0" smtClean="0">
                <a:solidFill>
                  <a:srgbClr val="FFFF00"/>
                </a:solidFill>
              </a:rPr>
              <a:t>	</a:t>
            </a:r>
            <a:r>
              <a:rPr lang="en-IN" sz="1800" dirty="0" smtClean="0">
                <a:solidFill>
                  <a:srgbClr val="FFFF00"/>
                </a:solidFill>
              </a:rPr>
              <a:t>Greenstein SM et al. </a:t>
            </a:r>
            <a:r>
              <a:rPr lang="en-IN" sz="1800" dirty="0" err="1" smtClean="0">
                <a:solidFill>
                  <a:srgbClr val="FFFF00"/>
                </a:solidFill>
              </a:rPr>
              <a:t>Percutaneous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transluminal</a:t>
            </a:r>
            <a:r>
              <a:rPr lang="en-IN" sz="1800" dirty="0" smtClean="0">
                <a:solidFill>
                  <a:srgbClr val="FFFF00"/>
                </a:solidFill>
              </a:rPr>
              <a:t> angioplasty. The procedure of choice in the hypertensive renal allograft recipient with renal artery </a:t>
            </a:r>
            <a:r>
              <a:rPr lang="en-IN" sz="1800" dirty="0" err="1" smtClean="0">
                <a:solidFill>
                  <a:srgbClr val="FFFF00"/>
                </a:solidFill>
              </a:rPr>
              <a:t>stenosis</a:t>
            </a:r>
            <a:r>
              <a:rPr lang="en-IN" sz="1800" dirty="0" smtClean="0">
                <a:solidFill>
                  <a:srgbClr val="FFFF00"/>
                </a:solidFill>
              </a:rPr>
              <a:t>. Transplantation 1987</a:t>
            </a:r>
            <a:endParaRPr lang="en-IN" sz="19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sz="1900" dirty="0" smtClean="0">
              <a:solidFill>
                <a:srgbClr val="FFFF00"/>
              </a:solidFill>
            </a:endParaRPr>
          </a:p>
          <a:p>
            <a:r>
              <a:rPr lang="en-IN" sz="2400" dirty="0" smtClean="0"/>
              <a:t>Overall clinical success rate of 76.9% in a 10- year retrospective study </a:t>
            </a:r>
          </a:p>
          <a:p>
            <a:pPr>
              <a:buNone/>
            </a:pPr>
            <a:r>
              <a:rPr lang="en-IN" sz="1900" dirty="0" smtClean="0">
                <a:solidFill>
                  <a:srgbClr val="FFFF00"/>
                </a:solidFill>
              </a:rPr>
              <a:t>	</a:t>
            </a:r>
            <a:r>
              <a:rPr lang="en-IN" sz="1800" dirty="0" smtClean="0">
                <a:solidFill>
                  <a:srgbClr val="FFFF00"/>
                </a:solidFill>
              </a:rPr>
              <a:t>Chew LL et al. </a:t>
            </a:r>
            <a:r>
              <a:rPr lang="en-IN" sz="1800" dirty="0" err="1" smtClean="0">
                <a:solidFill>
                  <a:srgbClr val="FFFF00"/>
                </a:solidFill>
              </a:rPr>
              <a:t>Percutaneous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transluminalangioplasty</a:t>
            </a:r>
            <a:r>
              <a:rPr lang="en-IN" sz="1800" dirty="0" smtClean="0">
                <a:solidFill>
                  <a:srgbClr val="FFFF00"/>
                </a:solidFill>
              </a:rPr>
              <a:t> of transplant renal artery </a:t>
            </a:r>
            <a:r>
              <a:rPr lang="en-IN" sz="1800" dirty="0" err="1" smtClean="0">
                <a:solidFill>
                  <a:srgbClr val="FFFF00"/>
                </a:solidFill>
              </a:rPr>
              <a:t>stenosis</a:t>
            </a:r>
            <a:r>
              <a:rPr lang="en-IN" sz="1800" dirty="0" smtClean="0">
                <a:solidFill>
                  <a:srgbClr val="FFFF00"/>
                </a:solidFill>
              </a:rPr>
              <a:t>. Ann </a:t>
            </a:r>
            <a:r>
              <a:rPr lang="en-IN" sz="1800" dirty="0" err="1" smtClean="0">
                <a:solidFill>
                  <a:srgbClr val="FFFF00"/>
                </a:solidFill>
              </a:rPr>
              <a:t>Acad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MedSingapore</a:t>
            </a:r>
            <a:r>
              <a:rPr lang="en-IN" sz="1800" dirty="0" smtClean="0">
                <a:solidFill>
                  <a:srgbClr val="FFFF00"/>
                </a:solidFill>
              </a:rPr>
              <a:t> 2014; 43: 39–43</a:t>
            </a:r>
            <a:endParaRPr lang="en-IN" sz="19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 – Transplant kidney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Revascularization in TRAS reduced BP but no significant change to the GFR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	</a:t>
            </a:r>
            <a:r>
              <a:rPr lang="en-IN" sz="1900" dirty="0" err="1" smtClean="0">
                <a:solidFill>
                  <a:srgbClr val="FFFF00"/>
                </a:solidFill>
              </a:rPr>
              <a:t>Ruggenenti</a:t>
            </a:r>
            <a:r>
              <a:rPr lang="en-IN" sz="1900" dirty="0" smtClean="0">
                <a:solidFill>
                  <a:srgbClr val="FFFF00"/>
                </a:solidFill>
              </a:rPr>
              <a:t> P et al. Post-transplant renal artery </a:t>
            </a:r>
            <a:r>
              <a:rPr lang="en-IN" sz="1900" dirty="0" err="1" smtClean="0">
                <a:solidFill>
                  <a:srgbClr val="FFFF00"/>
                </a:solidFill>
              </a:rPr>
              <a:t>stenosis</a:t>
            </a:r>
            <a:r>
              <a:rPr lang="en-IN" sz="1900" dirty="0" smtClean="0">
                <a:solidFill>
                  <a:srgbClr val="FFFF00"/>
                </a:solidFill>
              </a:rPr>
              <a:t>: the hemodynamic response to revascularization. </a:t>
            </a:r>
            <a:r>
              <a:rPr lang="en-IN" sz="1900" i="1" dirty="0" smtClean="0">
                <a:solidFill>
                  <a:srgbClr val="FFFF00"/>
                </a:solidFill>
              </a:rPr>
              <a:t>Kidney </a:t>
            </a:r>
            <a:r>
              <a:rPr lang="en-IN" sz="1900" i="1" dirty="0" err="1" smtClean="0">
                <a:solidFill>
                  <a:srgbClr val="FFFF00"/>
                </a:solidFill>
              </a:rPr>
              <a:t>Int</a:t>
            </a:r>
            <a:r>
              <a:rPr lang="en-IN" sz="1900" i="1" dirty="0" smtClean="0">
                <a:solidFill>
                  <a:srgbClr val="FFFF00"/>
                </a:solidFill>
              </a:rPr>
              <a:t> 2001; 60 (1): 309-18.</a:t>
            </a:r>
            <a:endParaRPr lang="en-IN" sz="2400" i="1" dirty="0" smtClean="0">
              <a:solidFill>
                <a:srgbClr val="FFFF00"/>
              </a:solidFill>
            </a:endParaRP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sz="2600" dirty="0" smtClean="0"/>
              <a:t>No significant improvement in overall allograft survival was observed in 145 of the 823 patients with TRAS who underwent angioplasty (USRDS registry) (P = 0.4) </a:t>
            </a:r>
          </a:p>
          <a:p>
            <a:pPr>
              <a:buNone/>
            </a:pPr>
            <a:r>
              <a:rPr lang="en-IN" sz="2300" dirty="0" smtClean="0">
                <a:solidFill>
                  <a:srgbClr val="FFFF00"/>
                </a:solidFill>
              </a:rPr>
              <a:t>	</a:t>
            </a:r>
            <a:r>
              <a:rPr lang="en-IN" sz="1900" dirty="0" smtClean="0">
                <a:solidFill>
                  <a:srgbClr val="FFFF00"/>
                </a:solidFill>
              </a:rPr>
              <a:t>Hurst FP et al. Incidence, predictors and outcomes of transplant renal artery </a:t>
            </a:r>
            <a:r>
              <a:rPr lang="en-IN" sz="1900" dirty="0" err="1" smtClean="0">
                <a:solidFill>
                  <a:srgbClr val="FFFF00"/>
                </a:solidFill>
              </a:rPr>
              <a:t>stenosis</a:t>
            </a:r>
            <a:r>
              <a:rPr lang="en-IN" sz="1900" dirty="0" smtClean="0">
                <a:solidFill>
                  <a:srgbClr val="FFFF00"/>
                </a:solidFill>
              </a:rPr>
              <a:t> after kidney transplantation: analysis of USRDS. Am J </a:t>
            </a:r>
            <a:r>
              <a:rPr lang="en-IN" sz="1900" dirty="0" err="1" smtClean="0">
                <a:solidFill>
                  <a:srgbClr val="FFFF00"/>
                </a:solidFill>
              </a:rPr>
              <a:t>Nephrol</a:t>
            </a:r>
            <a:r>
              <a:rPr lang="en-IN" sz="1900" dirty="0" smtClean="0">
                <a:solidFill>
                  <a:srgbClr val="FFFF00"/>
                </a:solidFill>
              </a:rPr>
              <a:t> 2009; 30: 459–467</a:t>
            </a:r>
            <a:endParaRPr lang="en-IN" sz="2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35292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7544" y="1988840"/>
            <a:ext cx="8208912" cy="57606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3059832" y="20608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MANAGEMENT OF RAS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/>
              <a:t>Surgery for RAS -- Recommendations </a:t>
            </a:r>
            <a:r>
              <a:rPr lang="en-IN" sz="3200" dirty="0" smtClean="0"/>
              <a:t/>
            </a:r>
            <a:br>
              <a:rPr lang="en-IN" sz="3200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Class I </a:t>
            </a:r>
          </a:p>
          <a:p>
            <a:r>
              <a:rPr lang="en-IN" sz="2400" dirty="0" smtClean="0"/>
              <a:t>FMD with indications for interventions, especially those exhibiting complex disease that extends into the segmental arteries and those having </a:t>
            </a:r>
            <a:r>
              <a:rPr lang="en-IN" sz="2400" dirty="0" err="1" smtClean="0"/>
              <a:t>macroaneurysms</a:t>
            </a:r>
            <a:r>
              <a:rPr lang="en-IN" sz="2400" dirty="0" smtClean="0"/>
              <a:t>. (</a:t>
            </a:r>
            <a:r>
              <a:rPr lang="en-IN" sz="2400" dirty="0" err="1" smtClean="0"/>
              <a:t>LoE</a:t>
            </a:r>
            <a:r>
              <a:rPr lang="en-IN" sz="2400" dirty="0" smtClean="0"/>
              <a:t>: B) </a:t>
            </a:r>
          </a:p>
          <a:p>
            <a:endParaRPr lang="en-IN" sz="2400" dirty="0" smtClean="0"/>
          </a:p>
          <a:p>
            <a:r>
              <a:rPr lang="en-IN" sz="2400" dirty="0" smtClean="0"/>
              <a:t>ARAS with clinical indications for intervention, especially those with multiple small renal arteries or early primary branching of the main renal artery  (</a:t>
            </a:r>
            <a:r>
              <a:rPr lang="en-IN" sz="2400" dirty="0" err="1" smtClean="0"/>
              <a:t>LoE</a:t>
            </a:r>
            <a:r>
              <a:rPr lang="en-IN" sz="2400" dirty="0" smtClean="0"/>
              <a:t>: B) </a:t>
            </a:r>
          </a:p>
          <a:p>
            <a:endParaRPr lang="en-IN" sz="2400" dirty="0" smtClean="0"/>
          </a:p>
          <a:p>
            <a:r>
              <a:rPr lang="en-IN" sz="2400" dirty="0" smtClean="0"/>
              <a:t>ARAS in combination with </a:t>
            </a:r>
            <a:r>
              <a:rPr lang="en-IN" sz="2400" dirty="0" err="1" smtClean="0"/>
              <a:t>pararenal</a:t>
            </a:r>
            <a:r>
              <a:rPr lang="en-IN" sz="2400" dirty="0" smtClean="0"/>
              <a:t> aortic reconstructions (in treatment of aortic aneurysms or severe </a:t>
            </a:r>
            <a:r>
              <a:rPr lang="en-IN" sz="2400" dirty="0" err="1" smtClean="0"/>
              <a:t>aortoiliac</a:t>
            </a:r>
            <a:r>
              <a:rPr lang="en-IN" sz="2400" dirty="0" smtClean="0"/>
              <a:t> occlusive disease). (</a:t>
            </a:r>
            <a:r>
              <a:rPr lang="en-IN" sz="2400" dirty="0" err="1" smtClean="0"/>
              <a:t>LoE</a:t>
            </a:r>
            <a:r>
              <a:rPr lang="en-IN" sz="2400" dirty="0" smtClean="0"/>
              <a:t>: C) </a:t>
            </a:r>
            <a:endParaRPr lang="en-IN"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81969"/>
            <a:ext cx="4896544" cy="47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6657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		THANK YOU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IN" sz="2400" dirty="0" smtClean="0"/>
              <a:t>Thus treatment with potent antihypertensive drugs may mask the progression of the ARAS -- leading to a risk of loss of renal parenchyma</a:t>
            </a:r>
          </a:p>
          <a:p>
            <a:endParaRPr lang="en-IN" sz="2400" dirty="0" smtClean="0"/>
          </a:p>
          <a:p>
            <a:r>
              <a:rPr lang="en-IN" sz="2400" dirty="0" smtClean="0"/>
              <a:t>The rapid and unpredictable progression also affects the </a:t>
            </a:r>
            <a:r>
              <a:rPr lang="en-IN" sz="2400" dirty="0" err="1" smtClean="0"/>
              <a:t>contralateral</a:t>
            </a:r>
            <a:r>
              <a:rPr lang="en-IN" sz="2400" dirty="0" smtClean="0"/>
              <a:t> side </a:t>
            </a:r>
          </a:p>
          <a:p>
            <a:endParaRPr lang="en-IN" sz="2400" dirty="0" smtClean="0"/>
          </a:p>
          <a:p>
            <a:r>
              <a:rPr lang="en-IN" sz="2400" dirty="0" smtClean="0"/>
              <a:t>De novo </a:t>
            </a:r>
            <a:r>
              <a:rPr lang="en-IN" sz="2400" dirty="0" err="1" smtClean="0"/>
              <a:t>contralateral</a:t>
            </a:r>
            <a:r>
              <a:rPr lang="en-IN" sz="2400" dirty="0" smtClean="0"/>
              <a:t> development of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has been reported in 17% of cases in 28 months and in 27% in 56 months</a:t>
            </a:r>
          </a:p>
          <a:p>
            <a:pPr>
              <a:buNone/>
            </a:pPr>
            <a:r>
              <a:rPr lang="en-IN" sz="1900" dirty="0" smtClean="0">
                <a:solidFill>
                  <a:srgbClr val="FFFF00"/>
                </a:solidFill>
              </a:rPr>
              <a:t>	Dean RH et al. </a:t>
            </a:r>
            <a:r>
              <a:rPr lang="en-IN" sz="1900" dirty="0" err="1" smtClean="0">
                <a:solidFill>
                  <a:srgbClr val="FFFF00"/>
                </a:solidFill>
              </a:rPr>
              <a:t>Renovascular</a:t>
            </a:r>
            <a:r>
              <a:rPr lang="en-IN" sz="1900" dirty="0" smtClean="0">
                <a:solidFill>
                  <a:srgbClr val="FFFF00"/>
                </a:solidFill>
              </a:rPr>
              <a:t> hypertension: anatomic and renal function changes during drug therapy. Arch </a:t>
            </a:r>
            <a:r>
              <a:rPr lang="en-IN" sz="1900" dirty="0" err="1" smtClean="0">
                <a:solidFill>
                  <a:srgbClr val="FFFF00"/>
                </a:solidFill>
              </a:rPr>
              <a:t>Surg</a:t>
            </a:r>
            <a:r>
              <a:rPr lang="en-IN" sz="1900" dirty="0" smtClean="0">
                <a:solidFill>
                  <a:srgbClr val="FFFF00"/>
                </a:solidFill>
              </a:rPr>
              <a:t> 1981;116:1408-15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RAS and Kidney Function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IN" sz="2600" dirty="0" smtClean="0"/>
              <a:t>The role of atherosclerotic RAS in the genesis of renal dysfunction is controversial</a:t>
            </a:r>
          </a:p>
          <a:p>
            <a:endParaRPr lang="en-IN" sz="2600" dirty="0" smtClean="0"/>
          </a:p>
          <a:p>
            <a:r>
              <a:rPr lang="en-IN" sz="2600" dirty="0" smtClean="0"/>
              <a:t>RAS is associated  with loss of renal size and function</a:t>
            </a:r>
          </a:p>
          <a:p>
            <a:pPr>
              <a:buNone/>
            </a:pPr>
            <a:r>
              <a:rPr lang="en-IN" sz="2100" dirty="0" smtClean="0">
                <a:solidFill>
                  <a:srgbClr val="FFFF00"/>
                </a:solidFill>
              </a:rPr>
              <a:t>	</a:t>
            </a:r>
            <a:r>
              <a:rPr lang="en-IN" sz="1900" dirty="0" smtClean="0">
                <a:solidFill>
                  <a:srgbClr val="FFFF00"/>
                </a:solidFill>
              </a:rPr>
              <a:t>Schreiber MJ et al., The natural history of atherosclerotic and fibrous renal artery disease. </a:t>
            </a:r>
            <a:r>
              <a:rPr lang="en-IN" sz="1900" i="1" dirty="0" err="1" smtClean="0">
                <a:solidFill>
                  <a:srgbClr val="FFFF00"/>
                </a:solidFill>
              </a:rPr>
              <a:t>Urol</a:t>
            </a:r>
            <a:r>
              <a:rPr lang="en-IN" sz="1900" i="1" dirty="0" smtClean="0">
                <a:solidFill>
                  <a:srgbClr val="FFFF00"/>
                </a:solidFill>
              </a:rPr>
              <a:t> </a:t>
            </a:r>
            <a:r>
              <a:rPr lang="en-IN" sz="1900" i="1" dirty="0" err="1" smtClean="0">
                <a:solidFill>
                  <a:srgbClr val="FFFF00"/>
                </a:solidFill>
              </a:rPr>
              <a:t>Clin</a:t>
            </a:r>
            <a:r>
              <a:rPr lang="en-IN" sz="1900" i="1" dirty="0" smtClean="0">
                <a:solidFill>
                  <a:srgbClr val="FFFF00"/>
                </a:solidFill>
              </a:rPr>
              <a:t> North Am. 1984;11: </a:t>
            </a:r>
            <a:r>
              <a:rPr lang="en-IN" sz="1900" dirty="0" smtClean="0">
                <a:solidFill>
                  <a:srgbClr val="FFFF00"/>
                </a:solidFill>
              </a:rPr>
              <a:t>383–392.</a:t>
            </a:r>
          </a:p>
          <a:p>
            <a:pPr>
              <a:buNone/>
            </a:pPr>
            <a:endParaRPr lang="en-IN" sz="1900" dirty="0" smtClean="0">
              <a:solidFill>
                <a:srgbClr val="FFFF00"/>
              </a:solidFill>
            </a:endParaRPr>
          </a:p>
          <a:p>
            <a:r>
              <a:rPr lang="en-IN" sz="2600" dirty="0" smtClean="0"/>
              <a:t>In patients with significant (60%) RAS, 1 of 4 </a:t>
            </a:r>
            <a:r>
              <a:rPr lang="en-IN" sz="2600" dirty="0" err="1" smtClean="0"/>
              <a:t>ipsilateral</a:t>
            </a:r>
            <a:r>
              <a:rPr lang="en-IN" sz="2600" dirty="0" smtClean="0"/>
              <a:t> kidneys demonstrates atrophy of 1 cm in length </a:t>
            </a:r>
          </a:p>
          <a:p>
            <a:pPr>
              <a:buNone/>
            </a:pPr>
            <a:r>
              <a:rPr lang="en-IN" sz="1900" dirty="0" smtClean="0">
                <a:solidFill>
                  <a:srgbClr val="FFFF00"/>
                </a:solidFill>
              </a:rPr>
              <a:t>	Caps MT et al., Risk of atrophy in kidneys with atherosclerotic renal artery </a:t>
            </a:r>
            <a:r>
              <a:rPr lang="en-IN" sz="1900" dirty="0" err="1" smtClean="0">
                <a:solidFill>
                  <a:srgbClr val="FFFF00"/>
                </a:solidFill>
              </a:rPr>
              <a:t>stenosis</a:t>
            </a:r>
            <a:r>
              <a:rPr lang="en-IN" sz="1900" dirty="0" smtClean="0">
                <a:solidFill>
                  <a:srgbClr val="FFFF00"/>
                </a:solidFill>
              </a:rPr>
              <a:t>. </a:t>
            </a:r>
            <a:r>
              <a:rPr lang="en-IN" sz="1900" i="1" dirty="0" smtClean="0">
                <a:solidFill>
                  <a:srgbClr val="FFFF00"/>
                </a:solidFill>
              </a:rPr>
              <a:t>Kidney </a:t>
            </a:r>
            <a:r>
              <a:rPr lang="en-IN" sz="1900" i="1" dirty="0" err="1" smtClean="0">
                <a:solidFill>
                  <a:srgbClr val="FFFF00"/>
                </a:solidFill>
              </a:rPr>
              <a:t>Int</a:t>
            </a:r>
            <a:r>
              <a:rPr lang="en-IN" sz="1900" i="1" dirty="0" smtClean="0">
                <a:solidFill>
                  <a:srgbClr val="FFFF00"/>
                </a:solidFill>
              </a:rPr>
              <a:t> </a:t>
            </a:r>
            <a:r>
              <a:rPr lang="en-IN" sz="1900" dirty="0" smtClean="0">
                <a:solidFill>
                  <a:srgbClr val="FFFF00"/>
                </a:solidFill>
              </a:rPr>
              <a:t>1998;53:735–742.</a:t>
            </a:r>
          </a:p>
          <a:p>
            <a:pPr>
              <a:buNone/>
            </a:pPr>
            <a:endParaRPr lang="en-IN" sz="1900" dirty="0" smtClean="0">
              <a:solidFill>
                <a:srgbClr val="FFFF00"/>
              </a:solidFill>
            </a:endParaRPr>
          </a:p>
          <a:p>
            <a:r>
              <a:rPr lang="en-IN" sz="2600" dirty="0" smtClean="0"/>
              <a:t>RVD is the suspected cause in 10% to 20% of incident cases of dialysis-dependence among individuals aged  50 years</a:t>
            </a:r>
          </a:p>
          <a:p>
            <a:pPr>
              <a:buNone/>
            </a:pPr>
            <a:r>
              <a:rPr lang="en-IN" sz="2600" dirty="0" smtClean="0">
                <a:solidFill>
                  <a:srgbClr val="FFFF00"/>
                </a:solidFill>
              </a:rPr>
              <a:t>	</a:t>
            </a:r>
            <a:r>
              <a:rPr lang="en-IN" sz="1900" dirty="0" err="1" smtClean="0">
                <a:solidFill>
                  <a:srgbClr val="FFFF00"/>
                </a:solidFill>
              </a:rPr>
              <a:t>Appel</a:t>
            </a:r>
            <a:r>
              <a:rPr lang="en-IN" sz="1900" dirty="0" smtClean="0">
                <a:solidFill>
                  <a:srgbClr val="FFFF00"/>
                </a:solidFill>
              </a:rPr>
              <a:t> RG et al., </a:t>
            </a:r>
            <a:r>
              <a:rPr lang="en-IN" sz="1900" dirty="0" err="1" smtClean="0">
                <a:solidFill>
                  <a:srgbClr val="FFFF00"/>
                </a:solidFill>
              </a:rPr>
              <a:t>Renovascular</a:t>
            </a:r>
            <a:r>
              <a:rPr lang="en-IN" sz="1900" dirty="0" smtClean="0">
                <a:solidFill>
                  <a:srgbClr val="FFFF00"/>
                </a:solidFill>
              </a:rPr>
              <a:t> disease in older patients beginning renal replacement therapy. Kidney </a:t>
            </a:r>
            <a:r>
              <a:rPr lang="en-IN" sz="1900" dirty="0" err="1" smtClean="0">
                <a:solidFill>
                  <a:srgbClr val="FFFF00"/>
                </a:solidFill>
              </a:rPr>
              <a:t>Int</a:t>
            </a:r>
            <a:r>
              <a:rPr lang="en-IN" sz="1900" dirty="0" smtClean="0">
                <a:solidFill>
                  <a:srgbClr val="FFFF00"/>
                </a:solidFill>
              </a:rPr>
              <a:t> 1995; 48:171-6.</a:t>
            </a:r>
            <a:endParaRPr lang="en-IN" sz="6000" dirty="0" smtClean="0">
              <a:solidFill>
                <a:srgbClr val="FFFF00"/>
              </a:solidFill>
            </a:endParaRPr>
          </a:p>
          <a:p>
            <a:endParaRPr lang="en-IN" sz="2400" dirty="0" smtClean="0"/>
          </a:p>
          <a:p>
            <a:pPr>
              <a:buNone/>
            </a:pPr>
            <a:endParaRPr lang="en-IN" sz="2100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2296</Words>
  <Application>Microsoft Office PowerPoint</Application>
  <PresentationFormat>On-screen Show (4:3)</PresentationFormat>
  <Paragraphs>593</Paragraphs>
  <Slides>75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REVASCULARISATION IN RENAL ARTERY STENOSIS</vt:lpstr>
      <vt:lpstr>Slide 2</vt:lpstr>
      <vt:lpstr>Manifestations of RAS</vt:lpstr>
      <vt:lpstr>Causes of RAS</vt:lpstr>
      <vt:lpstr>Prevalence of RAS</vt:lpstr>
      <vt:lpstr>Does RAS need intervention?</vt:lpstr>
      <vt:lpstr>Natural history</vt:lpstr>
      <vt:lpstr>Natural history</vt:lpstr>
      <vt:lpstr>RAS and Kidney Function </vt:lpstr>
      <vt:lpstr>RAS and Kidney Function </vt:lpstr>
      <vt:lpstr>RAS and Kidney Function </vt:lpstr>
      <vt:lpstr>RAS and Cardiovascular Events </vt:lpstr>
      <vt:lpstr>RAS and Cardiovascular Events </vt:lpstr>
      <vt:lpstr>RAS Revascularisation</vt:lpstr>
      <vt:lpstr>RAS Revascularisation</vt:lpstr>
      <vt:lpstr>Slide 16</vt:lpstr>
      <vt:lpstr>PTRA Vs SURGERY</vt:lpstr>
      <vt:lpstr>Slide 18</vt:lpstr>
      <vt:lpstr>Slide 19</vt:lpstr>
      <vt:lpstr>Randomised comparison of percutaneous angioplasty vs continued medical therapy for hypertensive patients with atheromatous renal artery stenosis. Scottish and Newcastle Renal Artery Stenosis Collaborative Group. </vt:lpstr>
      <vt:lpstr>Slide 21</vt:lpstr>
      <vt:lpstr>Slide 22</vt:lpstr>
      <vt:lpstr>Slide 23</vt:lpstr>
      <vt:lpstr>Slide 24</vt:lpstr>
      <vt:lpstr>Slide 25</vt:lpstr>
      <vt:lpstr>  Commonly cited indications for intervention in renal artery stenosis</vt:lpstr>
      <vt:lpstr>Issues central to Determining Role for Renal Revascularization in Atherosclerotic Renal Artery Stenosis </vt:lpstr>
      <vt:lpstr>Stenting usually improves flash pulmonary edema </vt:lpstr>
      <vt:lpstr>Slide 29</vt:lpstr>
      <vt:lpstr>Major randomized trials </vt:lpstr>
      <vt:lpstr>                          1997</vt:lpstr>
      <vt:lpstr>Slide 32</vt:lpstr>
      <vt:lpstr>        NEJM 2000</vt:lpstr>
      <vt:lpstr>Slide 34</vt:lpstr>
      <vt:lpstr>Slide 35</vt:lpstr>
      <vt:lpstr>Slide 36</vt:lpstr>
      <vt:lpstr>Slide 37</vt:lpstr>
      <vt:lpstr>STAR TRIAL</vt:lpstr>
      <vt:lpstr>Slide 39</vt:lpstr>
      <vt:lpstr>STAR TRIAL</vt:lpstr>
      <vt:lpstr>           NEJM 2009</vt:lpstr>
      <vt:lpstr>Slide 42</vt:lpstr>
      <vt:lpstr> At baseline for the entire group </vt:lpstr>
      <vt:lpstr>Slide 44</vt:lpstr>
      <vt:lpstr>Slide 45</vt:lpstr>
      <vt:lpstr>Slide 46</vt:lpstr>
      <vt:lpstr>Major drawbacks of ASTRAL</vt:lpstr>
      <vt:lpstr>Slide 48</vt:lpstr>
      <vt:lpstr>Slide 49</vt:lpstr>
      <vt:lpstr>Slide 50</vt:lpstr>
      <vt:lpstr>CORAL - RESULTS</vt:lpstr>
      <vt:lpstr>CORAL - RESULTS</vt:lpstr>
      <vt:lpstr>CORAL - RESULTS</vt:lpstr>
      <vt:lpstr>Percutaneous Revascularization for Atherosclerotic RAS A Meta-Analysis of Randomized Controlled Trials</vt:lpstr>
      <vt:lpstr>A Meta-Analysis of Randomized Controlled Trials</vt:lpstr>
      <vt:lpstr>A Meta-Analysis of Randomized Controlled Trials</vt:lpstr>
      <vt:lpstr>Slide 57</vt:lpstr>
      <vt:lpstr>Slide 58</vt:lpstr>
      <vt:lpstr>Ongoing trials</vt:lpstr>
      <vt:lpstr>Why revascularisation doesn’t work for ARAS</vt:lpstr>
      <vt:lpstr>Slide 61</vt:lpstr>
      <vt:lpstr>Factors predicting outcomes</vt:lpstr>
      <vt:lpstr>Technical issues related to renal artery stenting </vt:lpstr>
      <vt:lpstr>Slide 64</vt:lpstr>
      <vt:lpstr>DEP during PTRA</vt:lpstr>
      <vt:lpstr>Slide 66</vt:lpstr>
      <vt:lpstr>Fibromuscular dysplasia</vt:lpstr>
      <vt:lpstr>Slide 68</vt:lpstr>
      <vt:lpstr>Special cases – Transplant kidney</vt:lpstr>
      <vt:lpstr>Special cases – Transplant kidney</vt:lpstr>
      <vt:lpstr>Special cases – Transplant kidney</vt:lpstr>
      <vt:lpstr>Slide 72</vt:lpstr>
      <vt:lpstr>Surgery for RAS -- Recommendations  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sherif</dc:creator>
  <cp:lastModifiedBy>sherif</cp:lastModifiedBy>
  <cp:revision>320</cp:revision>
  <dcterms:created xsi:type="dcterms:W3CDTF">2015-09-08T13:53:59Z</dcterms:created>
  <dcterms:modified xsi:type="dcterms:W3CDTF">2015-10-01T18:42:22Z</dcterms:modified>
</cp:coreProperties>
</file>